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8101" y="1819783"/>
            <a:ext cx="6746875" cy="111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652" y="1130553"/>
            <a:ext cx="10691495" cy="161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wheel spokes="1"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418@obr.gov.spb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1738" y="2333370"/>
            <a:ext cx="7927340" cy="336931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74800" marR="1562100" indent="5080" algn="ctr">
              <a:lnSpc>
                <a:spcPts val="5250"/>
              </a:lnSpc>
              <a:spcBef>
                <a:spcPts val="305"/>
              </a:spcBef>
            </a:pP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Государственная </a:t>
            </a: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ит</a:t>
            </a:r>
            <a:r>
              <a:rPr sz="4400" spc="-15" dirty="0">
                <a:solidFill>
                  <a:srgbClr val="006EC0"/>
                </a:solidFill>
                <a:latin typeface="Times New Roman"/>
                <a:cs typeface="Times New Roman"/>
              </a:rPr>
              <a:t>о</a:t>
            </a: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го</a:t>
            </a:r>
            <a:r>
              <a:rPr sz="4400" spc="-15" dirty="0">
                <a:solidFill>
                  <a:srgbClr val="006EC0"/>
                </a:solidFill>
                <a:latin typeface="Times New Roman"/>
                <a:cs typeface="Times New Roman"/>
              </a:rPr>
              <a:t>в</a:t>
            </a: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ая</a:t>
            </a:r>
            <a:r>
              <a:rPr sz="4400" spc="-27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а</a:t>
            </a:r>
            <a:r>
              <a:rPr sz="4400" spc="-20" dirty="0">
                <a:solidFill>
                  <a:srgbClr val="006EC0"/>
                </a:solidFill>
                <a:latin typeface="Times New Roman"/>
                <a:cs typeface="Times New Roman"/>
              </a:rPr>
              <a:t>т</a:t>
            </a: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тестац</a:t>
            </a:r>
            <a:r>
              <a:rPr sz="4400" spc="-20" dirty="0">
                <a:solidFill>
                  <a:srgbClr val="006EC0"/>
                </a:solidFill>
                <a:latin typeface="Times New Roman"/>
                <a:cs typeface="Times New Roman"/>
              </a:rPr>
              <a:t>и</a:t>
            </a: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я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ts val="5095"/>
              </a:lnSpc>
            </a:pP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по</a:t>
            </a:r>
            <a:r>
              <a:rPr sz="4400" spc="-21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образовательным</a:t>
            </a:r>
            <a:r>
              <a:rPr sz="4400" spc="-16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программам</a:t>
            </a:r>
            <a:endParaRPr sz="4400" dirty="0">
              <a:latin typeface="Times New Roman"/>
              <a:cs typeface="Times New Roman"/>
            </a:endParaRPr>
          </a:p>
          <a:p>
            <a:pPr marL="38100" marR="28575" algn="ctr">
              <a:lnSpc>
                <a:spcPts val="5260"/>
              </a:lnSpc>
              <a:spcBef>
                <a:spcPts val="105"/>
              </a:spcBef>
            </a:pP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основного</a:t>
            </a:r>
            <a:r>
              <a:rPr sz="4400" spc="-1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общего</a:t>
            </a:r>
            <a:r>
              <a:rPr sz="4400" spc="-3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образования</a:t>
            </a:r>
            <a:r>
              <a:rPr sz="4400" spc="-1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EC0"/>
                </a:solidFill>
                <a:latin typeface="Times New Roman"/>
                <a:cs typeface="Times New Roman"/>
              </a:rPr>
              <a:t>в </a:t>
            </a:r>
            <a:r>
              <a:rPr sz="4400" spc="-108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dirty="0" smtClean="0">
                <a:solidFill>
                  <a:srgbClr val="006EC0"/>
                </a:solidFill>
                <a:latin typeface="Times New Roman"/>
                <a:cs typeface="Times New Roman"/>
              </a:rPr>
              <a:t>202</a:t>
            </a:r>
            <a:r>
              <a:rPr lang="ru-RU" sz="4400" dirty="0" smtClean="0">
                <a:solidFill>
                  <a:srgbClr val="006EC0"/>
                </a:solidFill>
                <a:latin typeface="Times New Roman"/>
                <a:cs typeface="Times New Roman"/>
              </a:rPr>
              <a:t>4</a:t>
            </a:r>
            <a:r>
              <a:rPr sz="4400" spc="-25" dirty="0" smtClean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006EC0"/>
                </a:solidFill>
                <a:latin typeface="Times New Roman"/>
                <a:cs typeface="Times New Roman"/>
              </a:rPr>
              <a:t>году</a:t>
            </a:r>
            <a:endParaRPr sz="44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49570" y="469900"/>
            <a:ext cx="1290954" cy="95961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6929" y="118363"/>
            <a:ext cx="53663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none" spc="-5" dirty="0">
                <a:solidFill>
                  <a:srgbClr val="006EC0"/>
                </a:solidFill>
              </a:rPr>
              <a:t>Дополнительные</a:t>
            </a:r>
            <a:r>
              <a:rPr sz="3200" u="none" spc="-70" dirty="0">
                <a:solidFill>
                  <a:srgbClr val="006EC0"/>
                </a:solidFill>
              </a:rPr>
              <a:t> </a:t>
            </a:r>
            <a:r>
              <a:rPr sz="3200" u="none" dirty="0">
                <a:solidFill>
                  <a:srgbClr val="006EC0"/>
                </a:solidFill>
              </a:rPr>
              <a:t>материалы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628901" y="712978"/>
            <a:ext cx="8799830" cy="48221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613410">
              <a:lnSpc>
                <a:spcPts val="1910"/>
              </a:lnSpc>
              <a:spcBef>
                <a:spcPts val="165"/>
              </a:spcBef>
            </a:pP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Во время экзамена на рабочем 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столе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участника ГИА-9, 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помимо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экзаменационных материалов, </a:t>
            </a:r>
            <a:r>
              <a:rPr sz="1600" spc="-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находятся:</a:t>
            </a:r>
            <a:endParaRPr sz="1600">
              <a:latin typeface="Times New Roman"/>
              <a:cs typeface="Times New Roman"/>
            </a:endParaRPr>
          </a:p>
          <a:p>
            <a:pPr marL="175260" indent="-163195">
              <a:lnSpc>
                <a:spcPct val="100000"/>
              </a:lnSpc>
              <a:spcBef>
                <a:spcPts val="395"/>
              </a:spcBef>
              <a:buSzPct val="93750"/>
              <a:buFont typeface="Wingdings"/>
              <a:buChar char=""/>
              <a:tabLst>
                <a:tab pos="175895" algn="l"/>
              </a:tabLst>
            </a:pP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гелевая</a:t>
            </a:r>
            <a:r>
              <a:rPr sz="1600" b="1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ручка</a:t>
            </a:r>
            <a:r>
              <a:rPr sz="16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16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чернилами</a:t>
            </a:r>
            <a:r>
              <a:rPr sz="1600" b="1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черного</a:t>
            </a:r>
            <a:r>
              <a:rPr sz="1600" b="1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цвета;</a:t>
            </a:r>
            <a:endParaRPr sz="1600">
              <a:latin typeface="Times New Roman"/>
              <a:cs typeface="Times New Roman"/>
            </a:endParaRPr>
          </a:p>
          <a:p>
            <a:pPr marL="175260" indent="-163195">
              <a:lnSpc>
                <a:spcPct val="100000"/>
              </a:lnSpc>
              <a:spcBef>
                <a:spcPts val="405"/>
              </a:spcBef>
              <a:buSzPct val="93750"/>
              <a:buFont typeface="Wingdings"/>
              <a:buChar char=""/>
              <a:tabLst>
                <a:tab pos="175895" algn="l"/>
              </a:tabLst>
            </a:pP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до</a:t>
            </a:r>
            <a:r>
              <a:rPr sz="16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16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у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мен</a:t>
            </a:r>
            <a:r>
              <a:rPr sz="16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т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z="1600" b="1" spc="-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у</a:t>
            </a:r>
            <a:r>
              <a:rPr sz="16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д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ос</a:t>
            </a:r>
            <a:r>
              <a:rPr sz="16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т</a:t>
            </a:r>
            <a:r>
              <a:rPr sz="16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16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вер</a:t>
            </a:r>
            <a:r>
              <a:rPr sz="16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я</a:t>
            </a:r>
            <a:r>
              <a:rPr sz="16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ющ</a:t>
            </a:r>
            <a:r>
              <a:rPr sz="16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й</a:t>
            </a:r>
            <a:r>
              <a:rPr sz="1600"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л</a:t>
            </a:r>
            <a:r>
              <a:rPr sz="1600" b="1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6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ч</a:t>
            </a:r>
            <a:r>
              <a:rPr sz="16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ос</a:t>
            </a:r>
            <a:r>
              <a:rPr sz="16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т</a:t>
            </a:r>
            <a:r>
              <a:rPr sz="1600" b="1" dirty="0">
                <a:solidFill>
                  <a:srgbClr val="404040"/>
                </a:solidFill>
                <a:latin typeface="Times New Roman"/>
                <a:cs typeface="Times New Roman"/>
              </a:rPr>
              <a:t>ь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marL="175260" indent="-163195">
              <a:lnSpc>
                <a:spcPct val="100000"/>
              </a:lnSpc>
              <a:spcBef>
                <a:spcPts val="185"/>
              </a:spcBef>
              <a:buSzPct val="93750"/>
              <a:buFont typeface="Wingdings"/>
              <a:buChar char=""/>
              <a:tabLst>
                <a:tab pos="175895" algn="l"/>
              </a:tabLst>
            </a:pP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средства</a:t>
            </a:r>
            <a:r>
              <a:rPr sz="16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обучения</a:t>
            </a:r>
            <a:r>
              <a:rPr sz="1600" b="1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6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воспитания,</a:t>
            </a:r>
            <a:r>
              <a:rPr sz="1600" b="1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разрешенные</a:t>
            </a:r>
            <a:r>
              <a:rPr sz="16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для использования</a:t>
            </a:r>
            <a:r>
              <a:rPr sz="1600" b="1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16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экзамене</a:t>
            </a:r>
            <a:r>
              <a:rPr sz="16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16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некоторым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предметам:</a:t>
            </a:r>
            <a:endParaRPr sz="1600">
              <a:latin typeface="Times New Roman"/>
              <a:cs typeface="Times New Roman"/>
            </a:endParaRPr>
          </a:p>
          <a:p>
            <a:pPr marL="85725" indent="-73660">
              <a:lnSpc>
                <a:spcPct val="100000"/>
              </a:lnSpc>
              <a:spcBef>
                <a:spcPts val="550"/>
              </a:spcBef>
              <a:buSzPct val="87500"/>
              <a:buFont typeface="Microsoft Sans Serif"/>
              <a:buChar char="•"/>
              <a:tabLst>
                <a:tab pos="86360" algn="l"/>
              </a:tabLst>
            </a:pP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6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русскому</a:t>
            </a:r>
            <a:r>
              <a:rPr sz="1600" b="1" u="heavy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языку</a:t>
            </a:r>
            <a:r>
              <a:rPr sz="1600"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- орфографический</a:t>
            </a:r>
            <a:r>
              <a:rPr sz="16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словарь;</a:t>
            </a:r>
            <a:r>
              <a:rPr sz="15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1500">
              <a:latin typeface="Microsoft Sans Serif"/>
              <a:cs typeface="Microsoft Sans Serif"/>
            </a:endParaRPr>
          </a:p>
          <a:p>
            <a:pPr marL="12700" marR="862330">
              <a:lnSpc>
                <a:spcPts val="1910"/>
              </a:lnSpc>
              <a:spcBef>
                <a:spcPts val="490"/>
              </a:spcBef>
              <a:buSzPct val="87500"/>
              <a:buFont typeface="Microsoft Sans Serif"/>
              <a:buChar char="•"/>
              <a:tabLst>
                <a:tab pos="86360" algn="l"/>
              </a:tabLst>
            </a:pP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 математике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– линейка (справочные материалы, содержащие основные формулы 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курса </a:t>
            </a:r>
            <a:r>
              <a:rPr sz="1600" spc="-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математики,</a:t>
            </a:r>
            <a:r>
              <a:rPr sz="16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</a:t>
            </a:r>
            <a:r>
              <a:rPr sz="16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получит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вместе</a:t>
            </a:r>
            <a:r>
              <a:rPr sz="16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16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КИМ);</a:t>
            </a:r>
            <a:endParaRPr sz="1600">
              <a:latin typeface="Times New Roman"/>
              <a:cs typeface="Times New Roman"/>
            </a:endParaRPr>
          </a:p>
          <a:p>
            <a:pPr marL="12700" marR="71120">
              <a:lnSpc>
                <a:spcPct val="114100"/>
              </a:lnSpc>
              <a:spcBef>
                <a:spcPts val="80"/>
              </a:spcBef>
              <a:buSzPct val="87500"/>
              <a:buFont typeface="Microsoft Sans Serif"/>
              <a:buChar char="•"/>
              <a:tabLst>
                <a:tab pos="87630" algn="l"/>
              </a:tabLst>
            </a:pP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 химии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- непрограммируемый калькулятор (периодическую систему химических элементов Д.И. </a:t>
            </a:r>
            <a:r>
              <a:rPr sz="1600" spc="-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Менделеева, таблицу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растворимости солей,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кислот</a:t>
            </a:r>
            <a:r>
              <a:rPr sz="16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оснований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16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воде</a:t>
            </a:r>
            <a:r>
              <a:rPr sz="16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электрохимический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ряд 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напряжений</a:t>
            </a:r>
            <a:r>
              <a:rPr sz="16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металлов</a:t>
            </a:r>
            <a:r>
              <a:rPr sz="16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</a:t>
            </a:r>
            <a:r>
              <a:rPr sz="16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16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получит</a:t>
            </a:r>
            <a:r>
              <a:rPr sz="16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вместе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16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КИМ);</a:t>
            </a:r>
            <a:r>
              <a:rPr sz="15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1500">
              <a:latin typeface="Microsoft Sans Serif"/>
              <a:cs typeface="Microsoft Sans Serif"/>
            </a:endParaRPr>
          </a:p>
          <a:p>
            <a:pPr marL="85725" indent="-73660">
              <a:lnSpc>
                <a:spcPct val="100000"/>
              </a:lnSpc>
              <a:spcBef>
                <a:spcPts val="610"/>
              </a:spcBef>
              <a:buSzPct val="87500"/>
              <a:buFont typeface="Microsoft Sans Serif"/>
              <a:buChar char="•"/>
              <a:tabLst>
                <a:tab pos="86360" algn="l"/>
              </a:tabLst>
            </a:pP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600" b="1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физик</a:t>
            </a:r>
            <a:r>
              <a:rPr sz="16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1600" spc="-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калькулятор,</a:t>
            </a:r>
            <a:r>
              <a:rPr sz="16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линейка;</a:t>
            </a:r>
            <a:r>
              <a:rPr sz="15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1500">
              <a:latin typeface="Microsoft Sans Serif"/>
              <a:cs typeface="Microsoft Sans Serif"/>
            </a:endParaRPr>
          </a:p>
          <a:p>
            <a:pPr marL="85725" indent="-73660">
              <a:lnSpc>
                <a:spcPct val="100000"/>
              </a:lnSpc>
              <a:spcBef>
                <a:spcPts val="409"/>
              </a:spcBef>
              <a:buSzPct val="87500"/>
              <a:buFont typeface="Microsoft Sans Serif"/>
              <a:buChar char="•"/>
              <a:tabLst>
                <a:tab pos="86360" algn="l"/>
              </a:tabLst>
            </a:pP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600" b="1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географии</a:t>
            </a:r>
            <a:r>
              <a:rPr sz="16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z="16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калькулятор,</a:t>
            </a:r>
            <a:r>
              <a:rPr sz="16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линейка,</a:t>
            </a:r>
            <a:r>
              <a:rPr sz="16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географические</a:t>
            </a:r>
            <a:r>
              <a:rPr sz="16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атласы</a:t>
            </a:r>
            <a:r>
              <a:rPr sz="16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за</a:t>
            </a:r>
            <a:r>
              <a:rPr sz="16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7</a:t>
            </a:r>
            <a:r>
              <a:rPr sz="16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9</a:t>
            </a:r>
            <a:r>
              <a:rPr sz="16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классы.</a:t>
            </a:r>
            <a:r>
              <a:rPr sz="15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1500">
              <a:latin typeface="Microsoft Sans Serif"/>
              <a:cs typeface="Microsoft Sans Serif"/>
            </a:endParaRPr>
          </a:p>
          <a:p>
            <a:pPr marL="85725" indent="-73660">
              <a:lnSpc>
                <a:spcPct val="100000"/>
              </a:lnSpc>
              <a:spcBef>
                <a:spcPts val="409"/>
              </a:spcBef>
              <a:buSzPct val="87500"/>
              <a:buFont typeface="Microsoft Sans Serif"/>
              <a:buChar char="•"/>
              <a:tabLst>
                <a:tab pos="86360" algn="l"/>
              </a:tabLst>
            </a:pP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600" b="1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биологии</a:t>
            </a:r>
            <a:r>
              <a:rPr sz="1600" b="1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16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калькулятор,</a:t>
            </a:r>
            <a:r>
              <a:rPr sz="16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линейка;</a:t>
            </a:r>
            <a:r>
              <a:rPr sz="15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1500">
              <a:latin typeface="Microsoft Sans Serif"/>
              <a:cs typeface="Microsoft Sans Serif"/>
            </a:endParaRPr>
          </a:p>
          <a:p>
            <a:pPr marL="12700" marR="485140">
              <a:lnSpc>
                <a:spcPct val="100000"/>
              </a:lnSpc>
              <a:spcBef>
                <a:spcPts val="370"/>
              </a:spcBef>
              <a:buSzPct val="87500"/>
              <a:buFont typeface="Microsoft Sans Serif"/>
              <a:buChar char="•"/>
              <a:tabLst>
                <a:tab pos="87630" algn="l"/>
              </a:tabLst>
            </a:pPr>
            <a:r>
              <a:rPr sz="1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 литературе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- орфографический словарь, сборники лирики, полные тексты художественных </a:t>
            </a:r>
            <a:r>
              <a:rPr sz="1600" spc="-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произведений.</a:t>
            </a:r>
            <a:r>
              <a:rPr sz="15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0679" y="2562860"/>
            <a:ext cx="8930640" cy="402590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25"/>
              </a:spcBef>
            </a:pPr>
            <a:r>
              <a:rPr sz="2000" spc="-15" dirty="0">
                <a:latin typeface="Times New Roman"/>
                <a:cs typeface="Times New Roman"/>
              </a:rPr>
              <a:t>ГИА-9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проводится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923735"/>
                </a:solidFill>
                <a:latin typeface="Times New Roman"/>
                <a:cs typeface="Times New Roman"/>
              </a:rPr>
              <a:t>досрочный</a:t>
            </a:r>
            <a:r>
              <a:rPr sz="2000" spc="-25" dirty="0">
                <a:latin typeface="Times New Roman"/>
                <a:cs typeface="Times New Roman"/>
              </a:rPr>
              <a:t>,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6DC0"/>
                </a:solidFill>
                <a:latin typeface="Times New Roman"/>
                <a:cs typeface="Times New Roman"/>
              </a:rPr>
              <a:t>основной</a:t>
            </a:r>
            <a:r>
              <a:rPr sz="2400" b="1" spc="-140" dirty="0">
                <a:solidFill>
                  <a:srgbClr val="006DC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6D2D9F"/>
                </a:solidFill>
                <a:latin typeface="Times New Roman"/>
                <a:cs typeface="Times New Roman"/>
              </a:rPr>
              <a:t>дополнительный</a:t>
            </a:r>
            <a:r>
              <a:rPr sz="2400" b="1" spc="-105" dirty="0">
                <a:solidFill>
                  <a:srgbClr val="6D2D9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периоды.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3854" y="3394709"/>
            <a:ext cx="8928100" cy="774700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91440">
              <a:lnSpc>
                <a:spcPts val="2875"/>
              </a:lnSpc>
              <a:spcBef>
                <a:spcPts val="190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каждом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из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периодов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проведения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ГИА-9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предусматриваются</a:t>
            </a:r>
            <a:endParaRPr sz="2400">
              <a:latin typeface="Times New Roman"/>
              <a:cs typeface="Times New Roman"/>
            </a:endParaRPr>
          </a:p>
          <a:p>
            <a:pPr marL="91440">
              <a:lnSpc>
                <a:spcPts val="2875"/>
              </a:lnSpc>
            </a:pPr>
            <a:r>
              <a:rPr sz="2400" b="1" dirty="0">
                <a:solidFill>
                  <a:srgbClr val="933735"/>
                </a:solidFill>
                <a:latin typeface="Times New Roman"/>
                <a:cs typeface="Times New Roman"/>
              </a:rPr>
              <a:t>основные</a:t>
            </a:r>
            <a:r>
              <a:rPr sz="2400" b="1" spc="-30" dirty="0">
                <a:solidFill>
                  <a:srgbClr val="93373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резервные</a:t>
            </a:r>
            <a:r>
              <a:rPr sz="2400" b="1" spc="-5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сроки.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39570" y="4725670"/>
            <a:ext cx="8934450" cy="963294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8900" algn="just">
              <a:lnSpc>
                <a:spcPts val="2390"/>
              </a:lnSpc>
              <a:spcBef>
                <a:spcPts val="295"/>
              </a:spcBef>
            </a:pPr>
            <a:r>
              <a:rPr sz="2000" spc="-5" dirty="0">
                <a:latin typeface="Times New Roman"/>
                <a:cs typeface="Times New Roman"/>
              </a:rPr>
              <a:t>Для участников ГИА-9, не имеющих возможности по уважительным причинам </a:t>
            </a:r>
            <a:r>
              <a:rPr sz="2000" dirty="0">
                <a:latin typeface="Times New Roman"/>
                <a:cs typeface="Times New Roman"/>
              </a:rPr>
              <a:t> (болезнь </a:t>
            </a:r>
            <a:r>
              <a:rPr sz="2000" spc="-5" dirty="0">
                <a:latin typeface="Times New Roman"/>
                <a:cs typeface="Times New Roman"/>
              </a:rPr>
              <a:t>или иные </a:t>
            </a:r>
            <a:r>
              <a:rPr sz="2000" dirty="0">
                <a:latin typeface="Times New Roman"/>
                <a:cs typeface="Times New Roman"/>
              </a:rPr>
              <a:t>обстоятельства), </a:t>
            </a:r>
            <a:r>
              <a:rPr sz="2000" b="1" spc="-5" dirty="0">
                <a:latin typeface="Times New Roman"/>
                <a:cs typeface="Times New Roman"/>
              </a:rPr>
              <a:t>подтвержденным документально, </a:t>
            </a:r>
            <a:r>
              <a:rPr sz="2000" spc="-5" dirty="0">
                <a:latin typeface="Times New Roman"/>
                <a:cs typeface="Times New Roman"/>
              </a:rPr>
              <a:t>пройти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ГИА-9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роки,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экзамены</a:t>
            </a:r>
            <a:r>
              <a:rPr sz="2000" spc="-5" dirty="0">
                <a:latin typeface="Times New Roman"/>
                <a:cs typeface="Times New Roman"/>
              </a:rPr>
              <a:t> проводятся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досрочный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период.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53941" y="299974"/>
            <a:ext cx="44145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none" spc="-5" dirty="0">
                <a:solidFill>
                  <a:srgbClr val="006EC0"/>
                </a:solidFill>
              </a:rPr>
              <a:t>Сроки</a:t>
            </a:r>
            <a:r>
              <a:rPr sz="3200" u="none" spc="-85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проведения</a:t>
            </a:r>
            <a:r>
              <a:rPr sz="3200" u="none" spc="-55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ГИА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1846833" y="894334"/>
            <a:ext cx="8359140" cy="1391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indent="635" algn="ctr">
              <a:lnSpc>
                <a:spcPct val="99500"/>
              </a:lnSpc>
              <a:spcBef>
                <a:spcPts val="110"/>
              </a:spcBef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Для проведения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ОГЭ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ГВЭ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предусматривается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единое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расписание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экзаменов,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продолжительность проведен ия экзаменов, требования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к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использованию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средств 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обучения</a:t>
            </a:r>
            <a:r>
              <a:rPr sz="18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воспитания,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используемых при</a:t>
            </a:r>
            <a:r>
              <a:rPr sz="18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проведении</a:t>
            </a:r>
            <a:r>
              <a:rPr sz="18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э</a:t>
            </a:r>
            <a:r>
              <a:rPr sz="18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кзаменов,</a:t>
            </a:r>
            <a:r>
              <a:rPr sz="18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которые</a:t>
            </a:r>
            <a:r>
              <a:rPr sz="18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ежегодно </a:t>
            </a:r>
            <a:r>
              <a:rPr sz="1800" spc="-43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утверждаются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приказом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Министерства</a:t>
            </a:r>
            <a:r>
              <a:rPr sz="1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просвещения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РФ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Федеральной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службы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надзору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сфере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образования</a:t>
            </a:r>
            <a:r>
              <a:rPr sz="18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науки.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2745" y="2921000"/>
            <a:ext cx="8842375" cy="1511935"/>
          </a:xfrm>
          <a:prstGeom prst="rect">
            <a:avLst/>
          </a:prstGeom>
          <a:ln w="24384">
            <a:solidFill>
              <a:srgbClr val="538ED3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170" marR="165100">
              <a:lnSpc>
                <a:spcPts val="2860"/>
              </a:lnSpc>
              <a:spcBef>
                <a:spcPts val="280"/>
              </a:spcBef>
            </a:pPr>
            <a:r>
              <a:rPr sz="2400" spc="-15" dirty="0">
                <a:latin typeface="Times New Roman"/>
                <a:cs typeface="Times New Roman"/>
              </a:rPr>
              <a:t>Во </a:t>
            </a:r>
            <a:r>
              <a:rPr sz="2400" spc="-20" dirty="0">
                <a:latin typeface="Times New Roman"/>
                <a:cs typeface="Times New Roman"/>
              </a:rPr>
              <a:t>время </a:t>
            </a:r>
            <a:r>
              <a:rPr sz="2400" spc="-25" dirty="0">
                <a:latin typeface="Times New Roman"/>
                <a:cs typeface="Times New Roman"/>
              </a:rPr>
              <a:t>экзамена обучающиеся </a:t>
            </a:r>
            <a:r>
              <a:rPr sz="2400" spc="-20" dirty="0">
                <a:latin typeface="Times New Roman"/>
                <a:cs typeface="Times New Roman"/>
              </a:rPr>
              <a:t>выходят </a:t>
            </a:r>
            <a:r>
              <a:rPr sz="2400" spc="-10" dirty="0">
                <a:latin typeface="Times New Roman"/>
                <a:cs typeface="Times New Roman"/>
              </a:rPr>
              <a:t>из </a:t>
            </a:r>
            <a:r>
              <a:rPr sz="2400" spc="-20" dirty="0">
                <a:latin typeface="Times New Roman"/>
                <a:cs typeface="Times New Roman"/>
              </a:rPr>
              <a:t>аудитории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перемещаются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ППЭ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сопровождении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одного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из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организаторов.</a:t>
            </a:r>
            <a:endParaRPr sz="2400">
              <a:latin typeface="Times New Roman"/>
              <a:cs typeface="Times New Roman"/>
            </a:endParaRPr>
          </a:p>
          <a:p>
            <a:pPr marL="90170">
              <a:lnSpc>
                <a:spcPts val="2760"/>
              </a:lnSpc>
            </a:pPr>
            <a:r>
              <a:rPr sz="2400" spc="-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выходе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аудитории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обучающиеся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оставляют</a:t>
            </a:r>
            <a:endParaRPr sz="2400">
              <a:latin typeface="Times New Roman"/>
              <a:cs typeface="Times New Roman"/>
            </a:endParaRPr>
          </a:p>
          <a:p>
            <a:pPr marL="90170">
              <a:lnSpc>
                <a:spcPts val="2870"/>
              </a:lnSpc>
            </a:pPr>
            <a:r>
              <a:rPr sz="2400" spc="-10" dirty="0">
                <a:latin typeface="Times New Roman"/>
                <a:cs typeface="Times New Roman"/>
              </a:rPr>
              <a:t>экзаменационные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материалы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черновики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рабочем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столе.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0364" y="4580890"/>
            <a:ext cx="8879205" cy="1905000"/>
          </a:xfrm>
          <a:prstGeom prst="rect">
            <a:avLst/>
          </a:prstGeom>
          <a:solidFill>
            <a:srgbClr val="B8CDE3"/>
          </a:solidFill>
          <a:ln w="9144">
            <a:solidFill>
              <a:srgbClr val="538ED3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5"/>
              </a:spcBef>
            </a:pPr>
            <a:r>
              <a:rPr sz="1800" spc="-10" dirty="0">
                <a:latin typeface="Microsoft Sans Serif"/>
                <a:cs typeface="Microsoft Sans Serif"/>
              </a:rPr>
              <a:t>Участники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ГИА</a:t>
            </a:r>
            <a:r>
              <a:rPr sz="1800" dirty="0">
                <a:latin typeface="Times New Roman"/>
                <a:cs typeface="Times New Roman"/>
              </a:rPr>
              <a:t>-9</a:t>
            </a:r>
            <a:r>
              <a:rPr sz="1800" dirty="0">
                <a:latin typeface="Microsoft Sans Serif"/>
                <a:cs typeface="Microsoft Sans Serif"/>
              </a:rPr>
              <a:t>, </a:t>
            </a:r>
            <a:r>
              <a:rPr sz="1800" spc="-5" dirty="0">
                <a:latin typeface="Microsoft Sans Serif"/>
                <a:cs typeface="Microsoft Sans Serif"/>
              </a:rPr>
              <a:t>допустившие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нарушение порядка проведения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экзамена</a:t>
            </a:r>
            <a:r>
              <a:rPr sz="1800" b="1" spc="-5" dirty="0"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90170" marR="74930">
              <a:lnSpc>
                <a:spcPct val="113300"/>
              </a:lnSpc>
              <a:spcBef>
                <a:spcPts val="35"/>
              </a:spcBef>
            </a:pPr>
            <a:r>
              <a:rPr sz="1800" b="1" spc="-10" dirty="0">
                <a:latin typeface="Arial"/>
                <a:cs typeface="Arial"/>
              </a:rPr>
              <a:t>удаляются из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ППЭ</a:t>
            </a:r>
            <a:r>
              <a:rPr sz="1800" spc="-5" dirty="0">
                <a:latin typeface="Microsoft Sans Serif"/>
                <a:cs typeface="Microsoft Sans Serif"/>
              </a:rPr>
              <a:t>.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По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данному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факту</a:t>
            </a:r>
            <a:r>
              <a:rPr sz="1800" spc="-9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составляется</a:t>
            </a:r>
            <a:r>
              <a:rPr sz="1800" spc="-8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акт,</a:t>
            </a:r>
            <a:r>
              <a:rPr sz="1800" spc="-8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который</a:t>
            </a:r>
            <a:r>
              <a:rPr sz="1800" spc="-8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передаётся</a:t>
            </a:r>
            <a:r>
              <a:rPr sz="1800" spc="-1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рассмотрение </a:t>
            </a:r>
            <a:r>
              <a:rPr sz="1800" dirty="0">
                <a:latin typeface="Microsoft Sans Serif"/>
                <a:cs typeface="Microsoft Sans Serif"/>
              </a:rPr>
              <a:t>в ГЭК. Если </a:t>
            </a:r>
            <a:r>
              <a:rPr sz="1800" spc="-5" dirty="0">
                <a:latin typeface="Microsoft Sans Serif"/>
                <a:cs typeface="Microsoft Sans Serif"/>
              </a:rPr>
              <a:t>факт нарушения участником </a:t>
            </a:r>
            <a:r>
              <a:rPr sz="1800" dirty="0">
                <a:latin typeface="Microsoft Sans Serif"/>
                <a:cs typeface="Microsoft Sans Serif"/>
              </a:rPr>
              <a:t>ГИА</a:t>
            </a:r>
            <a:r>
              <a:rPr sz="1800" dirty="0">
                <a:latin typeface="Times New Roman"/>
                <a:cs typeface="Times New Roman"/>
              </a:rPr>
              <a:t>-9 </a:t>
            </a:r>
            <a:r>
              <a:rPr sz="1800" spc="-5" dirty="0">
                <a:latin typeface="Microsoft Sans Serif"/>
                <a:cs typeface="Microsoft Sans Serif"/>
              </a:rPr>
              <a:t>порядка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проведения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экзамена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подтверждается,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ГЭК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принимает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решение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об </a:t>
            </a:r>
            <a:endParaRPr sz="1800">
              <a:latin typeface="Microsoft Sans Serif"/>
              <a:cs typeface="Microsoft Sans Serif"/>
            </a:endParaRPr>
          </a:p>
          <a:p>
            <a:pPr marL="90170" marR="459105">
              <a:lnSpc>
                <a:spcPts val="2520"/>
              </a:lnSpc>
              <a:spcBef>
                <a:spcPts val="65"/>
              </a:spcBef>
            </a:pPr>
            <a:r>
              <a:rPr sz="1800" spc="-10" dirty="0">
                <a:latin typeface="Microsoft Sans Serif"/>
                <a:cs typeface="Microsoft Sans Serif"/>
              </a:rPr>
              <a:t>аннулировании результатов </a:t>
            </a:r>
            <a:r>
              <a:rPr sz="1800" spc="-5" dirty="0">
                <a:latin typeface="Microsoft Sans Serif"/>
                <a:cs typeface="Microsoft Sans Serif"/>
              </a:rPr>
              <a:t>участника ГИА</a:t>
            </a:r>
            <a:r>
              <a:rPr sz="1800" spc="-5" dirty="0">
                <a:latin typeface="Times New Roman"/>
                <a:cs typeface="Times New Roman"/>
              </a:rPr>
              <a:t>-9 </a:t>
            </a:r>
            <a:r>
              <a:rPr sz="1800" spc="-10" dirty="0">
                <a:latin typeface="Microsoft Sans Serif"/>
                <a:cs typeface="Microsoft Sans Serif"/>
              </a:rPr>
              <a:t>по соответствующему </a:t>
            </a:r>
            <a:r>
              <a:rPr sz="1800" spc="-5" dirty="0">
                <a:latin typeface="Microsoft Sans Serif"/>
                <a:cs typeface="Microsoft Sans Serif"/>
              </a:rPr>
              <a:t>учебному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предмету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43629" y="299974"/>
            <a:ext cx="48323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none" dirty="0">
                <a:solidFill>
                  <a:srgbClr val="006EC0"/>
                </a:solidFill>
              </a:rPr>
              <a:t>Порядок</a:t>
            </a:r>
            <a:r>
              <a:rPr sz="3200" u="none" spc="-85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проведения</a:t>
            </a:r>
            <a:r>
              <a:rPr sz="3200" u="none" spc="-65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ГИА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1648714" y="830326"/>
            <a:ext cx="8721725" cy="203708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56870" marR="5080" indent="-344805">
              <a:lnSpc>
                <a:spcPts val="2390"/>
              </a:lnSpc>
              <a:spcBef>
                <a:spcPts val="19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 день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 экзамена учащийся прибывает на ППЭ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не ранее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09.00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московскому</a:t>
            </a:r>
            <a:r>
              <a:rPr sz="2000" spc="-1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времени.</a:t>
            </a:r>
            <a:endParaRPr sz="2000">
              <a:latin typeface="Times New Roman"/>
              <a:cs typeface="Times New Roman"/>
            </a:endParaRPr>
          </a:p>
          <a:p>
            <a:pPr marL="356870" marR="112395" indent="-344805">
              <a:lnSpc>
                <a:spcPct val="100000"/>
              </a:lnSpc>
              <a:spcBef>
                <a:spcPts val="65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Допуск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ППЭ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осуществляется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b="1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наличии</a:t>
            </a:r>
            <a:r>
              <a:rPr sz="2000" b="1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</a:t>
            </a:r>
            <a:r>
              <a:rPr sz="2000" b="1" i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удостоверяющего </a:t>
            </a:r>
            <a:r>
              <a:rPr sz="2000" b="1" i="1" spc="-48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личность</a:t>
            </a:r>
            <a:r>
              <a:rPr sz="2000" b="1" i="1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000" b="1" i="1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b="1" i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наличии</a:t>
            </a:r>
            <a:r>
              <a:rPr sz="2000" b="1" i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b="1" i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списках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распределения.</a:t>
            </a:r>
            <a:r>
              <a:rPr sz="2100" b="1" i="1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endParaRPr sz="21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69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случае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опоздания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участника</a:t>
            </a:r>
            <a:r>
              <a:rPr sz="20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экзамен,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он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допускается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ППЭ,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этом</a:t>
            </a:r>
            <a:r>
              <a:rPr sz="20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20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25"/>
              </a:spcBef>
            </a:pP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время</a:t>
            </a:r>
            <a:r>
              <a:rPr sz="2000" b="1" i="1" spc="-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000" b="1" i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000" b="1" i="1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продлевается.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64940" y="4653915"/>
            <a:ext cx="2270760" cy="1313815"/>
            <a:chOff x="3964940" y="4653915"/>
            <a:chExt cx="2270760" cy="13138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9075" y="4711700"/>
              <a:ext cx="2124710" cy="11557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64940" y="4653915"/>
              <a:ext cx="2270760" cy="131381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029710" y="4711700"/>
              <a:ext cx="2124075" cy="1151890"/>
            </a:xfrm>
            <a:custGeom>
              <a:avLst/>
              <a:gdLst/>
              <a:ahLst/>
              <a:cxnLst/>
              <a:rect l="l" t="t" r="r" b="b"/>
              <a:pathLst>
                <a:path w="2124075" h="1151889">
                  <a:moveTo>
                    <a:pt x="0" y="0"/>
                  </a:moveTo>
                  <a:lnTo>
                    <a:pt x="2124075" y="1151890"/>
                  </a:lnTo>
                </a:path>
              </a:pathLst>
            </a:custGeom>
            <a:ln w="85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8183880" y="4589779"/>
            <a:ext cx="1862455" cy="1356360"/>
            <a:chOff x="8183880" y="4589779"/>
            <a:chExt cx="1862455" cy="135636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50555" y="4644389"/>
              <a:ext cx="1713229" cy="119824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83880" y="4589779"/>
              <a:ext cx="1862454" cy="135636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251190" y="4645024"/>
              <a:ext cx="1712595" cy="1197610"/>
            </a:xfrm>
            <a:custGeom>
              <a:avLst/>
              <a:gdLst/>
              <a:ahLst/>
              <a:cxnLst/>
              <a:rect l="l" t="t" r="r" b="b"/>
              <a:pathLst>
                <a:path w="1712595" h="1197610">
                  <a:moveTo>
                    <a:pt x="0" y="0"/>
                  </a:moveTo>
                  <a:lnTo>
                    <a:pt x="1712594" y="1197610"/>
                  </a:lnTo>
                </a:path>
              </a:pathLst>
            </a:custGeom>
            <a:ln w="85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703190" y="299974"/>
            <a:ext cx="27209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none" dirty="0">
                <a:solidFill>
                  <a:srgbClr val="006EC0"/>
                </a:solidFill>
              </a:rPr>
              <a:t>ЗАПРЕ</a:t>
            </a:r>
            <a:r>
              <a:rPr sz="3200" u="none" spc="-10" dirty="0">
                <a:solidFill>
                  <a:srgbClr val="006EC0"/>
                </a:solidFill>
              </a:rPr>
              <a:t>Щ</a:t>
            </a:r>
            <a:r>
              <a:rPr sz="3200" u="none" dirty="0">
                <a:solidFill>
                  <a:srgbClr val="006EC0"/>
                </a:solidFill>
              </a:rPr>
              <a:t>ЕНО</a:t>
            </a:r>
            <a:endParaRPr sz="3200"/>
          </a:p>
        </p:txBody>
      </p:sp>
      <p:sp>
        <p:nvSpPr>
          <p:cNvPr id="11" name="object 11"/>
          <p:cNvSpPr txBox="1"/>
          <p:nvPr/>
        </p:nvSpPr>
        <p:spPr>
          <a:xfrm>
            <a:off x="1702054" y="785520"/>
            <a:ext cx="8787130" cy="322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95250" indent="-1905">
              <a:lnSpc>
                <a:spcPct val="124500"/>
              </a:lnSpc>
              <a:spcBef>
                <a:spcPts val="100"/>
              </a:spcBef>
              <a:buSzPct val="90909"/>
              <a:buFont typeface="Microsoft Sans Serif"/>
              <a:buChar char="•"/>
              <a:tabLst>
                <a:tab pos="111760" algn="l"/>
              </a:tabLst>
            </a:pP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Наличие</a:t>
            </a:r>
            <a:r>
              <a:rPr sz="22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средств</a:t>
            </a:r>
            <a:r>
              <a:rPr sz="22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связи</a:t>
            </a:r>
            <a:r>
              <a:rPr sz="2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,электронно-вычислительной</a:t>
            </a:r>
            <a:r>
              <a:rPr sz="22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техники,</a:t>
            </a:r>
            <a:r>
              <a:rPr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фото </a:t>
            </a:r>
            <a:r>
              <a:rPr sz="2200" b="1" spc="-5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аудио</a:t>
            </a:r>
            <a:r>
              <a:rPr sz="22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2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видеоаппаратуры,</a:t>
            </a:r>
            <a:r>
              <a:rPr sz="22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справочных</a:t>
            </a:r>
            <a:r>
              <a:rPr sz="22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материалов,</a:t>
            </a:r>
            <a:r>
              <a:rPr sz="2200" b="1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письменных</a:t>
            </a:r>
            <a:endParaRPr sz="22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630"/>
              </a:spcBef>
            </a:pP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заметок</a:t>
            </a:r>
            <a:r>
              <a:rPr sz="22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иных</a:t>
            </a:r>
            <a:r>
              <a:rPr sz="2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средств</a:t>
            </a:r>
            <a:r>
              <a:rPr sz="22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хранения</a:t>
            </a:r>
            <a:r>
              <a:rPr sz="2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2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передачи</a:t>
            </a:r>
            <a:r>
              <a:rPr sz="22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информации.</a:t>
            </a:r>
            <a:endParaRPr sz="2200">
              <a:latin typeface="Times New Roman"/>
              <a:cs typeface="Times New Roman"/>
            </a:endParaRPr>
          </a:p>
          <a:p>
            <a:pPr marL="13970" marR="941069" indent="-1905">
              <a:lnSpc>
                <a:spcPct val="100000"/>
              </a:lnSpc>
              <a:spcBef>
                <a:spcPts val="910"/>
              </a:spcBef>
              <a:buSzPct val="90909"/>
              <a:buFont typeface="Microsoft Sans Serif"/>
              <a:buChar char="•"/>
              <a:tabLst>
                <a:tab pos="111760" algn="l"/>
              </a:tabLst>
            </a:pP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Вынос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2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аудитории</a:t>
            </a:r>
            <a:r>
              <a:rPr sz="22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ППЭ</a:t>
            </a:r>
            <a:r>
              <a:rPr sz="22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200" b="1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материалов</a:t>
            </a:r>
            <a:r>
              <a:rPr sz="22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2200" b="1" spc="-5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бумажном</a:t>
            </a:r>
            <a:r>
              <a:rPr sz="22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или</a:t>
            </a:r>
            <a:endParaRPr sz="22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600"/>
              </a:spcBef>
            </a:pP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электронном</a:t>
            </a:r>
            <a:r>
              <a:rPr sz="22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носителях,</a:t>
            </a:r>
            <a:r>
              <a:rPr sz="2200" b="1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их</a:t>
            </a:r>
            <a:r>
              <a:rPr sz="22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фотографирование.</a:t>
            </a:r>
            <a:endParaRPr sz="2200">
              <a:latin typeface="Times New Roman"/>
              <a:cs typeface="Times New Roman"/>
            </a:endParaRPr>
          </a:p>
          <a:p>
            <a:pPr marL="13970" marR="5080">
              <a:lnSpc>
                <a:spcPts val="2630"/>
              </a:lnSpc>
              <a:spcBef>
                <a:spcPts val="710"/>
              </a:spcBef>
              <a:buSzPct val="90909"/>
              <a:buFont typeface="Microsoft Sans Serif"/>
              <a:buChar char="•"/>
              <a:tabLst>
                <a:tab pos="111760" algn="l"/>
              </a:tabLst>
            </a:pP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Оказание</a:t>
            </a:r>
            <a:r>
              <a:rPr sz="22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содействия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другим</a:t>
            </a:r>
            <a:r>
              <a:rPr sz="2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участникам</a:t>
            </a:r>
            <a:r>
              <a:rPr sz="22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ЕГЭ,</a:t>
            </a:r>
            <a:r>
              <a:rPr sz="2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2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том</a:t>
            </a:r>
            <a:r>
              <a:rPr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числе</a:t>
            </a:r>
            <a:r>
              <a:rPr sz="2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передача </a:t>
            </a:r>
            <a:r>
              <a:rPr sz="2200" b="1" spc="-5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им</a:t>
            </a:r>
            <a:r>
              <a:rPr sz="2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указанных</a:t>
            </a:r>
            <a:r>
              <a:rPr sz="22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средств</a:t>
            </a:r>
            <a:r>
              <a:rPr sz="22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материалов.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496185" y="4653915"/>
            <a:ext cx="1250314" cy="125031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82384" y="4565015"/>
            <a:ext cx="1396999" cy="140004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7553" y="246634"/>
            <a:ext cx="4725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006EC0"/>
                </a:solidFill>
              </a:rPr>
              <a:t>Повторно</a:t>
            </a:r>
            <a:r>
              <a:rPr u="none" spc="-105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к</a:t>
            </a:r>
            <a:r>
              <a:rPr u="none" spc="-14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сдаче</a:t>
            </a:r>
            <a:r>
              <a:rPr u="none" spc="-155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0426" y="937209"/>
            <a:ext cx="9161780" cy="493395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585"/>
              </a:spcBef>
            </a:pPr>
            <a:r>
              <a:rPr sz="1900" spc="-5" dirty="0">
                <a:solidFill>
                  <a:srgbClr val="404040"/>
                </a:solidFill>
                <a:latin typeface="Times New Roman"/>
                <a:cs typeface="Times New Roman"/>
              </a:rPr>
              <a:t>П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овторно</a:t>
            </a:r>
            <a:r>
              <a:rPr sz="16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16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сдаче</a:t>
            </a:r>
            <a:r>
              <a:rPr sz="16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1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16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соответствующему</a:t>
            </a:r>
            <a:r>
              <a:rPr sz="16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учебному</a:t>
            </a:r>
            <a:r>
              <a:rPr sz="16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предмету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16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текущем</a:t>
            </a:r>
            <a:r>
              <a:rPr sz="16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году</a:t>
            </a:r>
            <a:r>
              <a:rPr sz="16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16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решению</a:t>
            </a:r>
            <a:r>
              <a:rPr sz="1600" b="1" spc="-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ГЭК</a:t>
            </a:r>
            <a:endParaRPr sz="1600" dirty="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409"/>
              </a:spcBef>
            </a:pP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допускаются</a:t>
            </a:r>
            <a:r>
              <a:rPr sz="16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следующие</a:t>
            </a:r>
            <a:r>
              <a:rPr sz="1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imes New Roman"/>
                <a:cs typeface="Times New Roman"/>
              </a:rPr>
              <a:t>обучающиеся:</a:t>
            </a:r>
            <a:endParaRPr sz="1600" dirty="0">
              <a:latin typeface="Times New Roman"/>
              <a:cs typeface="Times New Roman"/>
            </a:endParaRPr>
          </a:p>
          <a:p>
            <a:pPr marL="13970" marR="158115">
              <a:lnSpc>
                <a:spcPts val="2630"/>
              </a:lnSpc>
              <a:spcBef>
                <a:spcPts val="80"/>
              </a:spcBef>
              <a:buSzPct val="88888"/>
              <a:buFont typeface="Microsoft Sans Serif"/>
              <a:buChar char="•"/>
              <a:tabLst>
                <a:tab pos="9525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получившие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18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неудовлетворительный</a:t>
            </a:r>
            <a:r>
              <a:rPr sz="1800" b="1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результат</a:t>
            </a:r>
            <a:r>
              <a:rPr sz="1800" b="1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</a:t>
            </a:r>
            <a:r>
              <a:rPr sz="1800" b="1" u="heavy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более</a:t>
            </a:r>
            <a:r>
              <a:rPr sz="1800" b="1" u="heavy" spc="-8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чем</a:t>
            </a:r>
            <a:r>
              <a:rPr sz="1800" b="1" u="heavy" spc="-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800" b="1" u="heavy" spc="-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двум</a:t>
            </a:r>
            <a:r>
              <a:rPr sz="1800" b="1" u="heavy" spc="-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учебным </a:t>
            </a:r>
            <a:r>
              <a:rPr sz="1800" b="1" spc="-43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предметам 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800" b="1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кроме</a:t>
            </a:r>
            <a:r>
              <a:rPr sz="1800"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участников</a:t>
            </a:r>
            <a:r>
              <a:rPr sz="1800"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ГИА,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проходящих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ГИА-9</a:t>
            </a:r>
            <a:r>
              <a:rPr sz="1800" b="1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только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 обязательным</a:t>
            </a:r>
            <a:endParaRPr sz="1800" dirty="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270"/>
              </a:spcBef>
            </a:pP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учебным</a:t>
            </a:r>
            <a:r>
              <a:rPr sz="1800" b="1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предметам);</a:t>
            </a:r>
            <a:r>
              <a:rPr sz="17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endParaRPr sz="1700" dirty="0">
              <a:latin typeface="Arial"/>
              <a:cs typeface="Arial"/>
            </a:endParaRPr>
          </a:p>
          <a:p>
            <a:pPr marL="13970" marR="1292860" indent="-1905">
              <a:lnSpc>
                <a:spcPct val="124000"/>
              </a:lnSpc>
              <a:spcBef>
                <a:spcPts val="165"/>
              </a:spcBef>
              <a:buSzPct val="88888"/>
              <a:buFont typeface="Microsoft Sans Serif"/>
              <a:buChar char="•"/>
              <a:tabLst>
                <a:tab pos="95250" algn="l"/>
              </a:tabLst>
            </a:pP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 явившиеся на экзамены 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уважительным причинам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(болезнь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или иные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обстоятельства,</a:t>
            </a:r>
            <a:r>
              <a:rPr sz="1800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подтвержденные</a:t>
            </a:r>
            <a:r>
              <a:rPr sz="18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документально);</a:t>
            </a:r>
            <a:endParaRPr sz="1800" dirty="0">
              <a:latin typeface="Times New Roman"/>
              <a:cs typeface="Times New Roman"/>
            </a:endParaRPr>
          </a:p>
          <a:p>
            <a:pPr marL="94615" indent="-82550">
              <a:lnSpc>
                <a:spcPct val="100000"/>
              </a:lnSpc>
              <a:spcBef>
                <a:spcPts val="540"/>
              </a:spcBef>
              <a:buSzPct val="88888"/>
              <a:buFont typeface="Microsoft Sans Serif"/>
              <a:buChar char="•"/>
              <a:tabLst>
                <a:tab pos="95250" algn="l"/>
              </a:tabLst>
            </a:pP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</a:t>
            </a:r>
            <a:r>
              <a:rPr sz="1800" b="1" u="heavy" spc="-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завершившие</a:t>
            </a:r>
            <a:r>
              <a:rPr sz="1800" b="1" u="heavy" spc="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выполнение</a:t>
            </a:r>
            <a:r>
              <a:rPr sz="18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экзаменационной</a:t>
            </a:r>
            <a:r>
              <a:rPr sz="1800" b="1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работы</a:t>
            </a:r>
            <a:r>
              <a:rPr sz="1800" b="1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800" b="1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уважительным</a:t>
            </a:r>
            <a:r>
              <a:rPr sz="1800" b="1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причинам</a:t>
            </a:r>
            <a:r>
              <a:rPr sz="17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endParaRPr sz="1700" dirty="0">
              <a:latin typeface="Arial"/>
              <a:cs typeface="Arial"/>
            </a:endParaRPr>
          </a:p>
          <a:p>
            <a:pPr marL="94615" indent="-82550">
              <a:lnSpc>
                <a:spcPct val="100000"/>
              </a:lnSpc>
              <a:spcBef>
                <a:spcPts val="465"/>
              </a:spcBef>
              <a:buSzPct val="88888"/>
              <a:buFont typeface="Microsoft Sans Serif"/>
              <a:buChar char="•"/>
              <a:tabLst>
                <a:tab pos="95250" algn="l"/>
              </a:tabLst>
            </a:pP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(болезнь</a:t>
            </a:r>
            <a:r>
              <a:rPr sz="18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18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иные</a:t>
            </a:r>
            <a:r>
              <a:rPr sz="18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обстоятельства,</a:t>
            </a:r>
            <a:r>
              <a:rPr sz="18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подтвержденные</a:t>
            </a:r>
            <a:r>
              <a:rPr sz="18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документально);</a:t>
            </a:r>
            <a:r>
              <a:rPr sz="17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sz="1700" dirty="0">
              <a:latin typeface="Microsoft Sans Serif"/>
              <a:cs typeface="Microsoft Sans Serif"/>
            </a:endParaRPr>
          </a:p>
          <a:p>
            <a:pPr marL="13970" marR="160655" indent="-1905">
              <a:lnSpc>
                <a:spcPct val="122400"/>
              </a:lnSpc>
              <a:spcBef>
                <a:spcPts val="25"/>
              </a:spcBef>
              <a:buSzPct val="88888"/>
              <a:buFont typeface="Microsoft Sans Serif"/>
              <a:buChar char="•"/>
              <a:tabLst>
                <a:tab pos="95250" algn="l"/>
              </a:tabLst>
            </a:pP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апелляция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которых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о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нарушении установленного порядка проведения ГИА-9 конфликтной </a:t>
            </a:r>
            <a:r>
              <a:rPr sz="1800" spc="-43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5" dirty="0" err="1">
                <a:solidFill>
                  <a:srgbClr val="404040"/>
                </a:solidFill>
                <a:latin typeface="Times New Roman"/>
                <a:cs typeface="Times New Roman"/>
              </a:rPr>
              <a:t>комиссией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1800" spc="-5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города</a:t>
            </a:r>
            <a:r>
              <a:rPr lang="ru-RU" sz="1800" spc="-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1800" spc="-1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Санкт-Петербурга  </a:t>
            </a:r>
            <a:r>
              <a:rPr sz="1800" spc="-1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была</a:t>
            </a:r>
            <a:r>
              <a:rPr sz="1800" spc="-4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1800" spc="-4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10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удовлетворена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sz="1800" dirty="0">
              <a:latin typeface="Times New Roman"/>
              <a:cs typeface="Times New Roman"/>
            </a:endParaRPr>
          </a:p>
          <a:p>
            <a:pPr marL="13970" marR="405765" indent="-1905">
              <a:lnSpc>
                <a:spcPct val="123300"/>
              </a:lnSpc>
              <a:spcBef>
                <a:spcPts val="10"/>
              </a:spcBef>
              <a:buSzPct val="88888"/>
              <a:buFont typeface="Microsoft Sans Serif"/>
              <a:buChar char="•"/>
              <a:tabLst>
                <a:tab pos="95250" algn="l"/>
              </a:tabLst>
            </a:pP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результаты</a:t>
            </a:r>
            <a:r>
              <a:rPr sz="18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которых</a:t>
            </a:r>
            <a:r>
              <a:rPr sz="1800" spc="-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были</a:t>
            </a:r>
            <a:r>
              <a:rPr sz="18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аннулированы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ГЭК</a:t>
            </a:r>
            <a:r>
              <a:rPr sz="1800" spc="-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18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случае</a:t>
            </a:r>
            <a:r>
              <a:rPr sz="1800" b="1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выявления</a:t>
            </a:r>
            <a:r>
              <a:rPr sz="1800" b="1" u="heavy" spc="-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фактов</a:t>
            </a:r>
            <a:r>
              <a:rPr sz="1800" b="1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нарушений </a:t>
            </a:r>
            <a:r>
              <a:rPr sz="18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установленного</a:t>
            </a:r>
            <a:r>
              <a:rPr sz="1800"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порядка</a:t>
            </a:r>
            <a:r>
              <a:rPr sz="1800" b="1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проведения</a:t>
            </a:r>
            <a:r>
              <a:rPr sz="18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ГИА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совершенных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лицами,</a:t>
            </a:r>
            <a:r>
              <a:rPr sz="1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присутствующими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endParaRPr sz="1800" dirty="0">
              <a:latin typeface="Times New Roman"/>
              <a:cs typeface="Times New Roman"/>
            </a:endParaRPr>
          </a:p>
          <a:p>
            <a:pPr marL="13970" marR="5080">
              <a:lnSpc>
                <a:spcPts val="2140"/>
              </a:lnSpc>
              <a:spcBef>
                <a:spcPts val="75"/>
              </a:spcBef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пункте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18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экзаменов</a:t>
            </a:r>
            <a:r>
              <a:rPr sz="1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(далее</a:t>
            </a:r>
            <a:r>
              <a:rPr sz="18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18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ППЭ)</a:t>
            </a:r>
            <a:r>
              <a:rPr sz="18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18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день</a:t>
            </a:r>
            <a:r>
              <a:rPr sz="18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экзамена,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иными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(неустановленными) </a:t>
            </a:r>
            <a:r>
              <a:rPr sz="1800" spc="-43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лицами.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0519" y="159765"/>
            <a:ext cx="28765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5" dirty="0">
                <a:solidFill>
                  <a:srgbClr val="006EC0"/>
                </a:solidFill>
              </a:rPr>
              <a:t>Апелляция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5470" y="1367155"/>
            <a:ext cx="8568182" cy="283464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8229" y="0"/>
            <a:ext cx="7481570" cy="12382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466090">
              <a:lnSpc>
                <a:spcPts val="4750"/>
              </a:lnSpc>
              <a:spcBef>
                <a:spcPts val="250"/>
              </a:spcBef>
            </a:pPr>
            <a:r>
              <a:rPr sz="4000" u="none" spc="-5" dirty="0">
                <a:solidFill>
                  <a:srgbClr val="006EC0"/>
                </a:solidFill>
              </a:rPr>
              <a:t>Шкала перевода </a:t>
            </a:r>
            <a:r>
              <a:rPr sz="4000" u="none" spc="-10" dirty="0">
                <a:solidFill>
                  <a:srgbClr val="006EC0"/>
                </a:solidFill>
              </a:rPr>
              <a:t>первичных </a:t>
            </a:r>
            <a:r>
              <a:rPr sz="4000" u="none" spc="-5" dirty="0">
                <a:solidFill>
                  <a:srgbClr val="006EC0"/>
                </a:solidFill>
              </a:rPr>
              <a:t> баллов</a:t>
            </a:r>
            <a:r>
              <a:rPr sz="4000" u="none" spc="-50" dirty="0">
                <a:solidFill>
                  <a:srgbClr val="006EC0"/>
                </a:solidFill>
              </a:rPr>
              <a:t> </a:t>
            </a:r>
            <a:r>
              <a:rPr sz="4000" u="none" spc="-5" dirty="0">
                <a:solidFill>
                  <a:srgbClr val="006EC0"/>
                </a:solidFill>
              </a:rPr>
              <a:t>в</a:t>
            </a:r>
            <a:r>
              <a:rPr sz="4000" u="none" spc="-30" dirty="0">
                <a:solidFill>
                  <a:srgbClr val="006EC0"/>
                </a:solidFill>
              </a:rPr>
              <a:t> </a:t>
            </a:r>
            <a:r>
              <a:rPr sz="4000" u="none" spc="-5" dirty="0">
                <a:solidFill>
                  <a:srgbClr val="006EC0"/>
                </a:solidFill>
              </a:rPr>
              <a:t>пятибалльную</a:t>
            </a:r>
            <a:r>
              <a:rPr sz="4000" u="none" spc="-65" dirty="0">
                <a:solidFill>
                  <a:srgbClr val="006EC0"/>
                </a:solidFill>
              </a:rPr>
              <a:t> </a:t>
            </a:r>
            <a:r>
              <a:rPr sz="4000" u="none" spc="-5" dirty="0">
                <a:solidFill>
                  <a:srgbClr val="006EC0"/>
                </a:solidFill>
              </a:rPr>
              <a:t>систему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41245" y="1262125"/>
          <a:ext cx="8444865" cy="5098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4250"/>
                <a:gridCol w="1793875"/>
                <a:gridCol w="1793875"/>
                <a:gridCol w="1301115"/>
                <a:gridCol w="1301750"/>
              </a:tblGrid>
              <a:tr h="208787">
                <a:tc rowSpan="2"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Общий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балл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предмету: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Отметка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пятибалльной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шкале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1628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"2"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"3"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724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"4"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9403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"5"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869061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4041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15-22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23-28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2080" marR="111760" algn="ctr">
                        <a:lnSpc>
                          <a:spcPts val="166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(не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критериям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ГК1-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ГК4)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29-33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3985" marR="113664" indent="-2540" algn="ctr">
                        <a:lnSpc>
                          <a:spcPts val="166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(не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критериям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ГК1-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ГК4)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73787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8-14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7825" marR="362585" algn="ctr">
                        <a:lnSpc>
                          <a:spcPts val="166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геометрии)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15-21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22-32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294132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4041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11-21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22-33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34-43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реального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эксперимента)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10-20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5720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21-30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0059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31-40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294131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4041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13-24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25-35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36-45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292988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4930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12-18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19-25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26-31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294131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4041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14-22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23-29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30-35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292607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10-19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20-27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28-34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294081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4041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14-22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23-31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32-39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331012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ИКТ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5-10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11-16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17-19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Иностранные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языки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74041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29-45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46-57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58-68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7319" y="4121784"/>
            <a:ext cx="9180830" cy="634365"/>
          </a:xfrm>
          <a:prstGeom prst="rect">
            <a:avLst/>
          </a:prstGeom>
          <a:solidFill>
            <a:srgbClr val="B8CDE3"/>
          </a:solidFill>
          <a:ln w="24384">
            <a:solidFill>
              <a:srgbClr val="538ED3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1174750" marR="660400" indent="368300">
              <a:lnSpc>
                <a:spcPct val="111800"/>
              </a:lnSpc>
              <a:spcBef>
                <a:spcPts val="20"/>
              </a:spcBef>
            </a:pPr>
            <a:r>
              <a:rPr sz="1800" spc="-10" dirty="0">
                <a:latin typeface="Microsoft Sans Serif"/>
                <a:cs typeface="Microsoft Sans Serif"/>
              </a:rPr>
              <a:t>Отметка по математике выставляется в аттестат </a:t>
            </a:r>
            <a:r>
              <a:rPr sz="1800" spc="-5" dirty="0">
                <a:latin typeface="Microsoft Sans Serif"/>
                <a:cs typeface="Microsoft Sans Serif"/>
              </a:rPr>
              <a:t>как среднее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5" dirty="0">
                <a:latin typeface="Microsoft Sans Serif"/>
                <a:cs typeface="Microsoft Sans Serif"/>
              </a:rPr>
              <a:t>арифметическое</a:t>
            </a:r>
            <a:r>
              <a:rPr sz="1800" spc="70" dirty="0">
                <a:latin typeface="Microsoft Sans Serif"/>
                <a:cs typeface="Microsoft Sans Serif"/>
              </a:rPr>
              <a:t> </a:t>
            </a:r>
            <a:r>
              <a:rPr sz="1800" spc="-55" dirty="0">
                <a:latin typeface="Microsoft Sans Serif"/>
                <a:cs typeface="Microsoft Sans Serif"/>
              </a:rPr>
              <a:t>годовых</a:t>
            </a:r>
            <a:r>
              <a:rPr sz="1800" spc="215" dirty="0">
                <a:latin typeface="Microsoft Sans Serif"/>
                <a:cs typeface="Microsoft Sans Serif"/>
              </a:rPr>
              <a:t> </a:t>
            </a:r>
            <a:r>
              <a:rPr sz="1800" spc="-55" dirty="0">
                <a:latin typeface="Microsoft Sans Serif"/>
                <a:cs typeface="Microsoft Sans Serif"/>
              </a:rPr>
              <a:t>отметок</a:t>
            </a:r>
            <a:r>
              <a:rPr sz="1800" spc="204" dirty="0">
                <a:latin typeface="Microsoft Sans Serif"/>
                <a:cs typeface="Microsoft Sans Serif"/>
              </a:rPr>
              <a:t> </a:t>
            </a:r>
            <a:r>
              <a:rPr sz="1800" spc="-60" dirty="0">
                <a:latin typeface="Microsoft Sans Serif"/>
                <a:cs typeface="Microsoft Sans Serif"/>
              </a:rPr>
              <a:t>по</a:t>
            </a:r>
            <a:r>
              <a:rPr sz="1800" spc="165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алгебре,</a:t>
            </a:r>
            <a:r>
              <a:rPr sz="1800" spc="165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геометрии</a:t>
            </a:r>
            <a:r>
              <a:rPr sz="1800" spc="180" dirty="0">
                <a:latin typeface="Microsoft Sans Serif"/>
                <a:cs typeface="Microsoft Sans Serif"/>
              </a:rPr>
              <a:t> </a:t>
            </a:r>
            <a:r>
              <a:rPr sz="1800" spc="-55" dirty="0">
                <a:latin typeface="Microsoft Sans Serif"/>
                <a:cs typeface="Microsoft Sans Serif"/>
              </a:rPr>
              <a:t>и</a:t>
            </a:r>
            <a:r>
              <a:rPr sz="1800" spc="185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экзамену.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0180" y="5160645"/>
            <a:ext cx="9159240" cy="646430"/>
          </a:xfrm>
          <a:prstGeom prst="rect">
            <a:avLst/>
          </a:prstGeom>
          <a:solidFill>
            <a:srgbClr val="B8CDE3"/>
          </a:solidFill>
          <a:ln w="9144">
            <a:solidFill>
              <a:srgbClr val="538ED3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85"/>
              </a:spcBef>
            </a:pPr>
            <a:r>
              <a:rPr sz="1800" spc="-5" dirty="0">
                <a:latin typeface="Malgun Gothic"/>
                <a:cs typeface="Malgun Gothic"/>
              </a:rPr>
              <a:t>По остальным</a:t>
            </a:r>
            <a:r>
              <a:rPr sz="1800" spc="5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предметам </a:t>
            </a:r>
            <a:r>
              <a:rPr sz="1800" dirty="0">
                <a:latin typeface="Malgun Gothic"/>
                <a:cs typeface="Malgun Gothic"/>
              </a:rPr>
              <a:t>в</a:t>
            </a:r>
            <a:r>
              <a:rPr sz="1800" spc="5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аттестат</a:t>
            </a:r>
            <a:r>
              <a:rPr sz="1800" spc="30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выставляются</a:t>
            </a:r>
            <a:r>
              <a:rPr sz="1800" spc="50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годовые</a:t>
            </a:r>
            <a:r>
              <a:rPr sz="1800" spc="-20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оценки</a:t>
            </a:r>
            <a:r>
              <a:rPr sz="1800" spc="5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за</a:t>
            </a:r>
            <a:r>
              <a:rPr sz="1800" spc="5" dirty="0">
                <a:latin typeface="Malgun Gothic"/>
                <a:cs typeface="Malgun Gothic"/>
              </a:rPr>
              <a:t> </a:t>
            </a:r>
            <a:r>
              <a:rPr sz="1800" spc="-10" dirty="0">
                <a:latin typeface="Malgun Gothic"/>
                <a:cs typeface="Malgun Gothic"/>
              </a:rPr>
              <a:t>последний</a:t>
            </a:r>
            <a:endParaRPr sz="1800">
              <a:latin typeface="Malgun Gothic"/>
              <a:cs typeface="Malgun Gothic"/>
            </a:endParaRPr>
          </a:p>
          <a:p>
            <a:pPr marL="10160" algn="ctr">
              <a:lnSpc>
                <a:spcPct val="100000"/>
              </a:lnSpc>
              <a:spcBef>
                <a:spcPts val="395"/>
              </a:spcBef>
            </a:pPr>
            <a:r>
              <a:rPr sz="1800" spc="-5" dirty="0">
                <a:latin typeface="Malgun Gothic"/>
                <a:cs typeface="Malgun Gothic"/>
              </a:rPr>
              <a:t>год</a:t>
            </a:r>
            <a:r>
              <a:rPr sz="1800" spc="-55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обучения</a:t>
            </a:r>
            <a:r>
              <a:rPr sz="1800" spc="-20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по</a:t>
            </a:r>
            <a:r>
              <a:rPr sz="1800" spc="-20" dirty="0">
                <a:latin typeface="Malgun Gothic"/>
                <a:cs typeface="Malgun Gothic"/>
              </a:rPr>
              <a:t> </a:t>
            </a:r>
            <a:r>
              <a:rPr sz="1800" spc="-5" dirty="0">
                <a:latin typeface="Malgun Gothic"/>
                <a:cs typeface="Malgun Gothic"/>
              </a:rPr>
              <a:t>предмету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33798" y="267970"/>
            <a:ext cx="38963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>
                <a:solidFill>
                  <a:srgbClr val="006EC0"/>
                </a:solidFill>
              </a:rPr>
              <a:t>Итоговые</a:t>
            </a:r>
            <a:r>
              <a:rPr u="none" spc="-18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отметки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1620" y="1104645"/>
            <a:ext cx="11617960" cy="24333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ct val="94800"/>
              </a:lnSpc>
              <a:spcBef>
                <a:spcPts val="225"/>
              </a:spcBef>
            </a:pPr>
            <a:r>
              <a:rPr sz="2000" dirty="0">
                <a:latin typeface="Malgun Gothic"/>
                <a:cs typeface="Malgun Gothic"/>
              </a:rPr>
              <a:t>В </a:t>
            </a:r>
            <a:r>
              <a:rPr sz="2000" spc="-5" dirty="0">
                <a:latin typeface="Malgun Gothic"/>
                <a:cs typeface="Malgun Gothic"/>
              </a:rPr>
              <a:t>соответствии </a:t>
            </a:r>
            <a:r>
              <a:rPr sz="2000" dirty="0">
                <a:latin typeface="Malgun Gothic"/>
                <a:cs typeface="Malgun Gothic"/>
              </a:rPr>
              <a:t>с </a:t>
            </a:r>
            <a:r>
              <a:rPr sz="2000" spc="-5" dirty="0">
                <a:latin typeface="Malgun Gothic"/>
                <a:cs typeface="Malgun Gothic"/>
              </a:rPr>
              <a:t>Приказом Министерства Просвещения </a:t>
            </a:r>
            <a:r>
              <a:rPr sz="2000" dirty="0">
                <a:latin typeface="Malgun Gothic"/>
                <a:cs typeface="Malgun Gothic"/>
              </a:rPr>
              <a:t>Российской </a:t>
            </a:r>
            <a:r>
              <a:rPr sz="2000" spc="-5" dirty="0">
                <a:latin typeface="Malgun Gothic"/>
                <a:cs typeface="Malgun Gothic"/>
              </a:rPr>
              <a:t>Федерации </a:t>
            </a:r>
            <a:r>
              <a:rPr sz="2000" dirty="0">
                <a:latin typeface="Malgun Gothic"/>
                <a:cs typeface="Malgun Gothic"/>
              </a:rPr>
              <a:t>№546 </a:t>
            </a:r>
            <a:r>
              <a:rPr sz="2000" spc="-5" dirty="0">
                <a:latin typeface="Malgun Gothic"/>
                <a:cs typeface="Malgun Gothic"/>
              </a:rPr>
              <a:t>от 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05.10.2020 «Об утверждении Порядка заполнения, учета </a:t>
            </a:r>
            <a:r>
              <a:rPr sz="2000" dirty="0">
                <a:latin typeface="Malgun Gothic"/>
                <a:cs typeface="Malgun Gothic"/>
              </a:rPr>
              <a:t>и выдачи </a:t>
            </a:r>
            <a:r>
              <a:rPr sz="2000" spc="-5" dirty="0">
                <a:latin typeface="Malgun Gothic"/>
                <a:cs typeface="Malgun Gothic"/>
              </a:rPr>
              <a:t>аттестатов об основном </a:t>
            </a:r>
            <a:r>
              <a:rPr sz="2000" dirty="0">
                <a:latin typeface="Malgun Gothic"/>
                <a:cs typeface="Malgun Gothic"/>
              </a:rPr>
              <a:t>и </a:t>
            </a:r>
            <a:r>
              <a:rPr sz="2000" spc="5" dirty="0">
                <a:latin typeface="Malgun Gothic"/>
                <a:cs typeface="Malgun Gothic"/>
              </a:rPr>
              <a:t> </a:t>
            </a:r>
            <a:r>
              <a:rPr sz="2000" dirty="0">
                <a:latin typeface="Malgun Gothic"/>
                <a:cs typeface="Malgun Gothic"/>
              </a:rPr>
              <a:t>среднем</a:t>
            </a:r>
            <a:r>
              <a:rPr sz="2000" spc="5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общем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образовании</a:t>
            </a:r>
            <a:r>
              <a:rPr sz="2000" dirty="0">
                <a:latin typeface="Malgun Gothic"/>
                <a:cs typeface="Malgun Gothic"/>
              </a:rPr>
              <a:t> и</a:t>
            </a:r>
            <a:r>
              <a:rPr sz="2000" spc="5" dirty="0">
                <a:latin typeface="Malgun Gothic"/>
                <a:cs typeface="Malgun Gothic"/>
              </a:rPr>
              <a:t> </a:t>
            </a:r>
            <a:r>
              <a:rPr sz="2000" dirty="0">
                <a:latin typeface="Malgun Gothic"/>
                <a:cs typeface="Malgun Gothic"/>
              </a:rPr>
              <a:t>их</a:t>
            </a:r>
            <a:r>
              <a:rPr sz="2000" spc="5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дубликатов»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основанием</a:t>
            </a:r>
            <a:r>
              <a:rPr sz="2000" dirty="0">
                <a:latin typeface="Malgun Gothic"/>
                <a:cs typeface="Malgun Gothic"/>
              </a:rPr>
              <a:t> для</a:t>
            </a:r>
            <a:r>
              <a:rPr sz="2000" spc="5" dirty="0">
                <a:latin typeface="Malgun Gothic"/>
                <a:cs typeface="Malgun Gothic"/>
              </a:rPr>
              <a:t> </a:t>
            </a:r>
            <a:r>
              <a:rPr sz="2000" dirty="0">
                <a:latin typeface="Malgun Gothic"/>
                <a:cs typeface="Malgun Gothic"/>
              </a:rPr>
              <a:t>выдачи</a:t>
            </a:r>
            <a:r>
              <a:rPr sz="2000" spc="5" dirty="0">
                <a:latin typeface="Malgun Gothic"/>
                <a:cs typeface="Malgun Gothic"/>
              </a:rPr>
              <a:t> </a:t>
            </a:r>
            <a:r>
              <a:rPr sz="2000" dirty="0">
                <a:latin typeface="Malgun Gothic"/>
                <a:cs typeface="Malgun Gothic"/>
              </a:rPr>
              <a:t>аттестата</a:t>
            </a:r>
            <a:r>
              <a:rPr sz="2000" spc="705" dirty="0">
                <a:latin typeface="Malgun Gothic"/>
                <a:cs typeface="Malgun Gothic"/>
              </a:rPr>
              <a:t> </a:t>
            </a:r>
            <a:r>
              <a:rPr sz="2000" spc="-15" dirty="0">
                <a:latin typeface="Malgun Gothic"/>
                <a:cs typeface="Malgun Gothic"/>
              </a:rPr>
              <a:t>об </a:t>
            </a:r>
            <a:r>
              <a:rPr sz="2000" spc="-1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основном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общем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образовании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будут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являться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положительные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результаты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экзаменов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5" dirty="0">
                <a:latin typeface="Malgun Gothic"/>
                <a:cs typeface="Malgun Gothic"/>
              </a:rPr>
              <a:t>по </a:t>
            </a:r>
            <a:r>
              <a:rPr sz="2000" spc="10" dirty="0">
                <a:latin typeface="Malgun Gothic"/>
                <a:cs typeface="Malgun Gothic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четырем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учебным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предметам</a:t>
            </a:r>
            <a:r>
              <a:rPr sz="2000" spc="-5" dirty="0">
                <a:latin typeface="Malgun Gothic"/>
                <a:cs typeface="Malgun Gothic"/>
              </a:rPr>
              <a:t> (русскому языку, математике </a:t>
            </a:r>
            <a:r>
              <a:rPr sz="2000" dirty="0">
                <a:latin typeface="Malgun Gothic"/>
                <a:cs typeface="Malgun Gothic"/>
              </a:rPr>
              <a:t>и </a:t>
            </a:r>
            <a:r>
              <a:rPr sz="2000" spc="-5" dirty="0">
                <a:latin typeface="Malgun Gothic"/>
                <a:cs typeface="Malgun Gothic"/>
              </a:rPr>
              <a:t>двум учебным предметам по 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выбору обучающегося).</a:t>
            </a:r>
            <a:endParaRPr sz="2000">
              <a:latin typeface="Malgun Gothic"/>
              <a:cs typeface="Malgun Gothic"/>
            </a:endParaRPr>
          </a:p>
          <a:p>
            <a:pPr marL="12700" algn="just">
              <a:lnSpc>
                <a:spcPts val="2315"/>
              </a:lnSpc>
            </a:pPr>
            <a:r>
              <a:rPr sz="2000" spc="-5" dirty="0">
                <a:latin typeface="Malgun Gothic"/>
                <a:cs typeface="Malgun Gothic"/>
              </a:rPr>
              <a:t>Экзаменационные</a:t>
            </a:r>
            <a:r>
              <a:rPr sz="200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отметки</a:t>
            </a:r>
            <a:r>
              <a:rPr sz="2000" spc="15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будут</a:t>
            </a:r>
            <a:r>
              <a:rPr sz="2000" spc="25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учитываться</a:t>
            </a:r>
            <a:r>
              <a:rPr sz="2000" spc="-1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при</a:t>
            </a:r>
            <a:r>
              <a:rPr sz="2000" spc="3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выставлении</a:t>
            </a:r>
            <a:r>
              <a:rPr sz="2000" spc="5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итоговых</a:t>
            </a:r>
            <a:r>
              <a:rPr sz="2000" spc="20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отметок</a:t>
            </a:r>
            <a:r>
              <a:rPr sz="2000" spc="15" dirty="0">
                <a:latin typeface="Malgun Gothic"/>
                <a:cs typeface="Malgun Gothic"/>
              </a:rPr>
              <a:t> </a:t>
            </a:r>
            <a:r>
              <a:rPr sz="2000" spc="-5" dirty="0">
                <a:latin typeface="Malgun Gothic"/>
                <a:cs typeface="Malgun Gothic"/>
              </a:rPr>
              <a:t>по</a:t>
            </a:r>
            <a:r>
              <a:rPr sz="2000" spc="30" dirty="0">
                <a:latin typeface="Malgun Gothic"/>
                <a:cs typeface="Malgun Gothic"/>
              </a:rPr>
              <a:t> </a:t>
            </a:r>
            <a:r>
              <a:rPr sz="2000" b="1" spc="-5" dirty="0">
                <a:latin typeface="Malgun Gothic"/>
                <a:cs typeface="Malgun Gothic"/>
              </a:rPr>
              <a:t>четырем</a:t>
            </a:r>
            <a:endParaRPr sz="2000">
              <a:latin typeface="Malgun Gothic"/>
              <a:cs typeface="Malgun Gothic"/>
            </a:endParaRPr>
          </a:p>
          <a:p>
            <a:pPr marL="12700" algn="just">
              <a:lnSpc>
                <a:spcPct val="100000"/>
              </a:lnSpc>
              <a:spcBef>
                <a:spcPts val="459"/>
              </a:spcBef>
            </a:pPr>
            <a:r>
              <a:rPr sz="2000" b="1" spc="-5" dirty="0">
                <a:latin typeface="Malgun Gothic"/>
                <a:cs typeface="Malgun Gothic"/>
              </a:rPr>
              <a:t>обязательным</a:t>
            </a:r>
            <a:r>
              <a:rPr sz="2000" b="1" spc="-15" dirty="0">
                <a:latin typeface="Malgun Gothic"/>
                <a:cs typeface="Malgun Gothic"/>
              </a:rPr>
              <a:t> </a:t>
            </a:r>
            <a:r>
              <a:rPr sz="2000" b="1" spc="-5" dirty="0">
                <a:latin typeface="Malgun Gothic"/>
                <a:cs typeface="Malgun Gothic"/>
              </a:rPr>
              <a:t>учебным</a:t>
            </a:r>
            <a:r>
              <a:rPr sz="2000" b="1" spc="-35" dirty="0">
                <a:latin typeface="Malgun Gothic"/>
                <a:cs typeface="Malgun Gothic"/>
              </a:rPr>
              <a:t> </a:t>
            </a:r>
            <a:r>
              <a:rPr sz="2000" b="1" spc="-5" dirty="0">
                <a:latin typeface="Malgun Gothic"/>
                <a:cs typeface="Malgun Gothic"/>
              </a:rPr>
              <a:t>предметам</a:t>
            </a:r>
            <a:r>
              <a:rPr sz="2000" spc="-5" dirty="0">
                <a:latin typeface="Malgun Gothic"/>
                <a:cs typeface="Malgun Gothic"/>
              </a:rPr>
              <a:t>.</a:t>
            </a:r>
            <a:endParaRPr sz="2000">
              <a:latin typeface="Malgun Gothic"/>
              <a:cs typeface="Malgun Gothic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414" y="362458"/>
            <a:ext cx="6440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006EC0"/>
                </a:solidFill>
              </a:rPr>
              <a:t>Регистрация</a:t>
            </a:r>
            <a:r>
              <a:rPr u="none" spc="-15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на</a:t>
            </a:r>
            <a:r>
              <a:rPr u="none" spc="-4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участие</a:t>
            </a:r>
            <a:r>
              <a:rPr u="none" spc="-7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в</a:t>
            </a:r>
            <a:r>
              <a:rPr u="none" spc="-30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8797" y="1002538"/>
            <a:ext cx="8835390" cy="3864648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94615" algn="just">
              <a:lnSpc>
                <a:spcPts val="2600"/>
              </a:lnSpc>
              <a:spcBef>
                <a:spcPts val="420"/>
              </a:spcBef>
            </a:pPr>
            <a:r>
              <a:rPr sz="2400" dirty="0">
                <a:latin typeface="Times New Roman"/>
                <a:cs typeface="Times New Roman"/>
              </a:rPr>
              <a:t>Заявление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участие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ГИА-9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подается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до</a:t>
            </a:r>
            <a:r>
              <a:rPr sz="2400" b="1" spc="5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575" dirty="0">
                <a:latin typeface="Times New Roman"/>
                <a:cs typeface="Times New Roman"/>
              </a:rPr>
              <a:t> </a:t>
            </a:r>
            <a:r>
              <a:rPr sz="2400" b="1" spc="-5" dirty="0" err="1">
                <a:latin typeface="Times New Roman"/>
                <a:cs typeface="Times New Roman"/>
              </a:rPr>
              <a:t>марта</a:t>
            </a:r>
            <a:r>
              <a:rPr sz="2400" b="1" spc="570" dirty="0">
                <a:latin typeface="Times New Roman"/>
                <a:cs typeface="Times New Roman"/>
              </a:rPr>
              <a:t> </a:t>
            </a:r>
            <a:r>
              <a:rPr sz="2400" b="1" dirty="0" smtClean="0">
                <a:latin typeface="Times New Roman"/>
                <a:cs typeface="Times New Roman"/>
              </a:rPr>
              <a:t>202</a:t>
            </a:r>
            <a:r>
              <a:rPr lang="ru-RU" sz="2400" b="1" dirty="0" smtClean="0">
                <a:latin typeface="Times New Roman"/>
                <a:cs typeface="Times New Roman"/>
              </a:rPr>
              <a:t>4</a:t>
            </a:r>
            <a:r>
              <a:rPr sz="2400" b="1" spc="585" dirty="0" smtClean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года </a:t>
            </a:r>
            <a:r>
              <a:rPr sz="2400" b="1" spc="-5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включительно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854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Участники </a:t>
            </a:r>
            <a:r>
              <a:rPr sz="2400" spc="-5" dirty="0">
                <a:latin typeface="Times New Roman"/>
                <a:cs typeface="Times New Roman"/>
              </a:rPr>
              <a:t>ГИА-9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" dirty="0">
                <a:latin typeface="Times New Roman"/>
                <a:cs typeface="Times New Roman"/>
              </a:rPr>
              <a:t>(или) их </a:t>
            </a:r>
            <a:r>
              <a:rPr sz="2400" spc="-10" dirty="0">
                <a:latin typeface="Times New Roman"/>
                <a:cs typeface="Times New Roman"/>
              </a:rPr>
              <a:t>родители </a:t>
            </a:r>
            <a:r>
              <a:rPr sz="2400" spc="-5" dirty="0">
                <a:latin typeface="Times New Roman"/>
                <a:cs typeface="Times New Roman"/>
              </a:rPr>
              <a:t>(законные представители 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имеют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право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внести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изменения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уже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существующее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заявление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до </a:t>
            </a:r>
            <a:r>
              <a:rPr sz="2400" b="1" spc="-5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5" dirty="0" err="1">
                <a:latin typeface="Times New Roman"/>
                <a:cs typeface="Times New Roman"/>
              </a:rPr>
              <a:t>марта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 smtClean="0">
                <a:latin typeface="Times New Roman"/>
                <a:cs typeface="Times New Roman"/>
              </a:rPr>
              <a:t>202</a:t>
            </a:r>
            <a:r>
              <a:rPr lang="ru-RU" sz="2400" b="1" dirty="0" smtClean="0">
                <a:latin typeface="Times New Roman"/>
                <a:cs typeface="Times New Roman"/>
              </a:rPr>
              <a:t>4</a:t>
            </a:r>
            <a:r>
              <a:rPr sz="2400" b="1" spc="-10" dirty="0" smtClean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года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включительно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85000"/>
              </a:lnSpc>
            </a:pPr>
            <a:r>
              <a:rPr sz="2400" spc="-5" dirty="0">
                <a:latin typeface="Times New Roman"/>
                <a:cs typeface="Times New Roman"/>
              </a:rPr>
              <a:t>После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регистрации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участие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ГИА-9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заявитель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позднее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чем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 </a:t>
            </a:r>
            <a:r>
              <a:rPr sz="2400" dirty="0">
                <a:latin typeface="Times New Roman"/>
                <a:cs typeface="Times New Roman"/>
              </a:rPr>
              <a:t>2 </a:t>
            </a:r>
            <a:r>
              <a:rPr sz="2400" spc="-5" dirty="0">
                <a:latin typeface="Times New Roman"/>
                <a:cs typeface="Times New Roman"/>
              </a:rPr>
              <a:t>недели </a:t>
            </a:r>
            <a:r>
              <a:rPr sz="2400" dirty="0">
                <a:latin typeface="Times New Roman"/>
                <a:cs typeface="Times New Roman"/>
              </a:rPr>
              <a:t>до </a:t>
            </a:r>
            <a:r>
              <a:rPr sz="2400" spc="-5" dirty="0">
                <a:latin typeface="Times New Roman"/>
                <a:cs typeface="Times New Roman"/>
              </a:rPr>
              <a:t>начала экзамена получает </a:t>
            </a:r>
            <a:r>
              <a:rPr sz="2400" dirty="0">
                <a:latin typeface="Times New Roman"/>
                <a:cs typeface="Times New Roman"/>
              </a:rPr>
              <a:t>уведомление с указанием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даты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экзамена,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адреса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места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проведения,</a:t>
            </a:r>
            <a:r>
              <a:rPr sz="2400" dirty="0">
                <a:latin typeface="Times New Roman"/>
                <a:cs typeface="Times New Roman"/>
              </a:rPr>
              <a:t> кода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регистрации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необходимого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получения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результатов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62925" y="3038475"/>
            <a:ext cx="2724150" cy="18192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9825" y="3146425"/>
            <a:ext cx="2724150" cy="181927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74821" y="531621"/>
            <a:ext cx="5642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006EC0"/>
                </a:solidFill>
              </a:rPr>
              <a:t>Информационные</a:t>
            </a:r>
            <a:r>
              <a:rPr u="none" spc="-105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ресурсы</a:t>
            </a: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87625" y="1522094"/>
            <a:ext cx="6247130" cy="135255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1757" y="318261"/>
            <a:ext cx="75031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006EC0"/>
                </a:solidFill>
              </a:rPr>
              <a:t>Нормативные</a:t>
            </a:r>
            <a:r>
              <a:rPr u="none" spc="-160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правовые</a:t>
            </a:r>
            <a:r>
              <a:rPr u="none" spc="-16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документы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8461" y="1244853"/>
            <a:ext cx="8427085" cy="39354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100"/>
              </a:spcBef>
              <a:buClr>
                <a:srgbClr val="E26C09"/>
              </a:buClr>
              <a:buFont typeface="Wingdings"/>
              <a:buChar char=""/>
              <a:tabLst>
                <a:tab pos="353695" algn="l"/>
                <a:tab pos="354330" algn="l"/>
              </a:tabLst>
            </a:pPr>
            <a:r>
              <a:rPr sz="2100" b="1" spc="-20" dirty="0">
                <a:latin typeface="Times New Roman"/>
                <a:cs typeface="Times New Roman"/>
              </a:rPr>
              <a:t>Ф</a:t>
            </a:r>
            <a:r>
              <a:rPr sz="2100" b="1" spc="-10" dirty="0">
                <a:latin typeface="Times New Roman"/>
                <a:cs typeface="Times New Roman"/>
              </a:rPr>
              <a:t>Е</a:t>
            </a:r>
            <a:r>
              <a:rPr sz="2100" b="1" spc="-20" dirty="0">
                <a:latin typeface="Times New Roman"/>
                <a:cs typeface="Times New Roman"/>
              </a:rPr>
              <a:t>Д</a:t>
            </a:r>
            <a:r>
              <a:rPr sz="2100" b="1" spc="-10" dirty="0">
                <a:latin typeface="Times New Roman"/>
                <a:cs typeface="Times New Roman"/>
              </a:rPr>
              <a:t>Е</a:t>
            </a:r>
            <a:r>
              <a:rPr sz="2100" b="1" spc="-15" dirty="0">
                <a:latin typeface="Times New Roman"/>
                <a:cs typeface="Times New Roman"/>
              </a:rPr>
              <a:t>Р</a:t>
            </a:r>
            <a:r>
              <a:rPr sz="2100" b="1" spc="-5" dirty="0">
                <a:latin typeface="Times New Roman"/>
                <a:cs typeface="Times New Roman"/>
              </a:rPr>
              <a:t>А</a:t>
            </a:r>
            <a:r>
              <a:rPr sz="2100" b="1" spc="-25" dirty="0">
                <a:latin typeface="Times New Roman"/>
                <a:cs typeface="Times New Roman"/>
              </a:rPr>
              <a:t>Л</a:t>
            </a:r>
            <a:r>
              <a:rPr sz="2100" b="1" spc="-5" dirty="0">
                <a:latin typeface="Times New Roman"/>
                <a:cs typeface="Times New Roman"/>
              </a:rPr>
              <a:t>Ь</a:t>
            </a:r>
            <a:r>
              <a:rPr sz="2100" b="1" spc="-15" dirty="0">
                <a:latin typeface="Times New Roman"/>
                <a:cs typeface="Times New Roman"/>
              </a:rPr>
              <a:t>НЫ</a:t>
            </a:r>
            <a:r>
              <a:rPr sz="2100" b="1" dirty="0">
                <a:latin typeface="Times New Roman"/>
                <a:cs typeface="Times New Roman"/>
              </a:rPr>
              <a:t>Е</a:t>
            </a:r>
            <a:r>
              <a:rPr sz="2100" b="1" spc="-125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imes New Roman"/>
                <a:cs typeface="Times New Roman"/>
              </a:rPr>
              <a:t>З</a:t>
            </a:r>
            <a:r>
              <a:rPr sz="2100" b="1" spc="-10" dirty="0">
                <a:latin typeface="Times New Roman"/>
                <a:cs typeface="Times New Roman"/>
              </a:rPr>
              <a:t>А</a:t>
            </a:r>
            <a:r>
              <a:rPr sz="2100" b="1" spc="-5" dirty="0">
                <a:latin typeface="Times New Roman"/>
                <a:cs typeface="Times New Roman"/>
              </a:rPr>
              <a:t>К</a:t>
            </a:r>
            <a:r>
              <a:rPr sz="2100" b="1" spc="-15" dirty="0">
                <a:latin typeface="Times New Roman"/>
                <a:cs typeface="Times New Roman"/>
              </a:rPr>
              <a:t>О</a:t>
            </a:r>
            <a:r>
              <a:rPr sz="2100" b="1" dirty="0">
                <a:latin typeface="Times New Roman"/>
                <a:cs typeface="Times New Roman"/>
              </a:rPr>
              <a:t>НЫ</a:t>
            </a:r>
            <a:endParaRPr sz="2100" dirty="0">
              <a:latin typeface="Times New Roman"/>
              <a:cs typeface="Times New Roman"/>
            </a:endParaRPr>
          </a:p>
          <a:p>
            <a:pPr marL="13970" marR="19050">
              <a:lnSpc>
                <a:spcPts val="2160"/>
              </a:lnSpc>
              <a:spcBef>
                <a:spcPts val="275"/>
              </a:spcBef>
            </a:pPr>
            <a:r>
              <a:rPr sz="2000" spc="-5" dirty="0">
                <a:latin typeface="Times New Roman"/>
                <a:cs typeface="Times New Roman"/>
              </a:rPr>
              <a:t>Федеральный </a:t>
            </a:r>
            <a:r>
              <a:rPr sz="2000" dirty="0">
                <a:latin typeface="Times New Roman"/>
                <a:cs typeface="Times New Roman"/>
              </a:rPr>
              <a:t>закон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«Об</a:t>
            </a:r>
            <a:r>
              <a:rPr sz="20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</a:t>
            </a:r>
            <a:r>
              <a:rPr sz="20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20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РФ»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 29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декабря</a:t>
            </a:r>
            <a:r>
              <a:rPr sz="2000" dirty="0">
                <a:latin typeface="Times New Roman"/>
                <a:cs typeface="Times New Roman"/>
              </a:rPr>
              <a:t> 2012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года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№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273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ФЗ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29.07.2017,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02.12.2019)</a:t>
            </a:r>
          </a:p>
          <a:p>
            <a:pPr marL="13970" marR="1099185" indent="-1905">
              <a:lnSpc>
                <a:spcPts val="2640"/>
              </a:lnSpc>
              <a:spcBef>
                <a:spcPts val="75"/>
              </a:spcBef>
              <a:buClr>
                <a:srgbClr val="E26C09"/>
              </a:buClr>
              <a:buFont typeface="Wingdings"/>
              <a:buChar char=""/>
              <a:tabLst>
                <a:tab pos="353695" algn="l"/>
                <a:tab pos="354330" algn="l"/>
              </a:tabLst>
            </a:pP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ПРИКАЗЫ</a:t>
            </a:r>
            <a:r>
              <a:rPr sz="2100" b="1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МИНПРОСВЕЩЕНИЯ</a:t>
            </a:r>
            <a:r>
              <a:rPr sz="2100" b="1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1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РОСОБРНАДЗОРА </a:t>
            </a:r>
            <a:r>
              <a:rPr sz="2100" b="1" spc="-509" dirty="0">
                <a:latin typeface="Times New Roman"/>
                <a:cs typeface="Times New Roman"/>
              </a:rPr>
              <a:t> 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РОССИИ</a:t>
            </a:r>
            <a:endParaRPr sz="2100" dirty="0">
              <a:latin typeface="Times New Roman"/>
              <a:cs typeface="Times New Roman"/>
            </a:endParaRPr>
          </a:p>
          <a:p>
            <a:pPr marL="13970" marR="5080" algn="just">
              <a:lnSpc>
                <a:spcPct val="84200"/>
              </a:lnSpc>
              <a:spcBef>
                <a:spcPts val="434"/>
              </a:spcBef>
            </a:pP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Приказ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Министерства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просвещения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РФ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и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Федеральной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службы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надзору в сфере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образования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науки </a:t>
            </a:r>
            <a:r>
              <a:rPr sz="2100" u="heavy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от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1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04</a:t>
            </a:r>
            <a:r>
              <a:rPr sz="21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lang="ru-RU" sz="21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04</a:t>
            </a:r>
            <a:r>
              <a:rPr sz="21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.20</a:t>
            </a:r>
            <a:r>
              <a:rPr lang="ru-RU" sz="21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23</a:t>
            </a:r>
            <a:r>
              <a:rPr sz="21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г.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№ </a:t>
            </a:r>
            <a:r>
              <a:rPr lang="ru-RU" sz="21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232</a:t>
            </a:r>
            <a:r>
              <a:rPr sz="21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/</a:t>
            </a:r>
            <a:r>
              <a:rPr lang="ru-RU" sz="21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551</a:t>
            </a:r>
            <a:r>
              <a:rPr sz="21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«Об 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утверждении Порядка проведения государственной итоговой аттестации 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по образовательным</a:t>
            </a:r>
            <a:r>
              <a:rPr sz="2100" spc="-9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программам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основного</a:t>
            </a:r>
            <a:r>
              <a:rPr sz="2100" spc="-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общего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образования»</a:t>
            </a:r>
            <a:endParaRPr sz="2100" dirty="0">
              <a:latin typeface="Times New Roman"/>
              <a:cs typeface="Times New Roman"/>
            </a:endParaRPr>
          </a:p>
          <a:p>
            <a:pPr marL="13970">
              <a:lnSpc>
                <a:spcPts val="2355"/>
              </a:lnSpc>
              <a:spcBef>
                <a:spcPts val="45"/>
              </a:spcBef>
            </a:pPr>
            <a:r>
              <a:rPr sz="2100" spc="-5" dirty="0">
                <a:latin typeface="Times New Roman"/>
                <a:cs typeface="Times New Roman"/>
              </a:rPr>
              <a:t>Приказ</a:t>
            </a:r>
            <a:r>
              <a:rPr sz="2100" spc="36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Министерства</a:t>
            </a:r>
            <a:r>
              <a:rPr sz="2100" spc="36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просвещение</a:t>
            </a:r>
            <a:r>
              <a:rPr sz="2100" spc="34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РФ</a:t>
            </a:r>
            <a:r>
              <a:rPr sz="2100" spc="3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от</a:t>
            </a:r>
            <a:r>
              <a:rPr sz="2100" spc="3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5</a:t>
            </a:r>
            <a:r>
              <a:rPr sz="2100" spc="33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октября</a:t>
            </a:r>
            <a:r>
              <a:rPr sz="2100" spc="3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2020</a:t>
            </a:r>
            <a:r>
              <a:rPr sz="2100" spc="3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года</a:t>
            </a:r>
            <a:r>
              <a:rPr sz="2100" spc="3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№</a:t>
            </a:r>
            <a:r>
              <a:rPr sz="2100" spc="36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546</a:t>
            </a:r>
          </a:p>
          <a:p>
            <a:pPr marL="13970" marR="25400">
              <a:lnSpc>
                <a:spcPts val="2230"/>
              </a:lnSpc>
              <a:spcBef>
                <a:spcPts val="150"/>
              </a:spcBef>
              <a:tabLst>
                <a:tab pos="603885" algn="l"/>
                <a:tab pos="3316604" algn="l"/>
                <a:tab pos="4813300" algn="l"/>
                <a:tab pos="5561965" algn="l"/>
                <a:tab pos="5833110" algn="l"/>
                <a:tab pos="6796405" algn="l"/>
                <a:tab pos="8122284" algn="l"/>
              </a:tabLst>
            </a:pP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</a:t>
            </a:r>
            <a:r>
              <a:rPr sz="21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	у</a:t>
            </a:r>
            <a:r>
              <a:rPr sz="21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ржден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 </a:t>
            </a:r>
            <a:r>
              <a:rPr sz="21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</a:t>
            </a:r>
            <a:r>
              <a:rPr sz="21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</a:t>
            </a:r>
            <a:r>
              <a:rPr sz="21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	заполнения,	у</a:t>
            </a:r>
            <a:r>
              <a:rPr sz="21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ч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ета	и	</a:t>
            </a:r>
            <a:r>
              <a:rPr sz="21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дачи	ат</a:t>
            </a:r>
            <a:r>
              <a:rPr sz="21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еста</a:t>
            </a:r>
            <a:r>
              <a:rPr sz="21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ов	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 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основном</a:t>
            </a:r>
            <a:r>
              <a:rPr sz="21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1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1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среднем</a:t>
            </a:r>
            <a:r>
              <a:rPr sz="21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1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</a:t>
            </a:r>
            <a:r>
              <a:rPr sz="21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1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их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дубликатов</a:t>
            </a:r>
            <a:r>
              <a:rPr sz="21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»</a:t>
            </a:r>
            <a:r>
              <a:rPr lang="ru-RU" sz="21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с изменениями от 22.02.2023 №130</a:t>
            </a:r>
            <a:endParaRPr sz="2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79" y="1252219"/>
            <a:ext cx="8639810" cy="4526280"/>
            <a:chOff x="1630679" y="1252219"/>
            <a:chExt cx="8639810" cy="45262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4675" y="1252219"/>
              <a:ext cx="5885815" cy="45262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0679" y="1626869"/>
              <a:ext cx="4364990" cy="352996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99917" y="310642"/>
            <a:ext cx="6257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006EC0"/>
                </a:solidFill>
              </a:rPr>
              <a:t>Информационные</a:t>
            </a:r>
            <a:r>
              <a:rPr sz="4000" u="none" spc="-130" dirty="0">
                <a:solidFill>
                  <a:srgbClr val="006EC0"/>
                </a:solidFill>
              </a:rPr>
              <a:t> </a:t>
            </a:r>
            <a:r>
              <a:rPr sz="4000" u="none" spc="-5" dirty="0">
                <a:solidFill>
                  <a:srgbClr val="006EC0"/>
                </a:solidFill>
              </a:rPr>
              <a:t>ресурсы</a:t>
            </a:r>
            <a:endParaRPr sz="4000"/>
          </a:p>
        </p:txBody>
      </p:sp>
    </p:spTree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132205" marR="5080" indent="-1120140">
              <a:lnSpc>
                <a:spcPts val="4280"/>
              </a:lnSpc>
              <a:spcBef>
                <a:spcPts val="240"/>
              </a:spcBef>
            </a:pPr>
            <a:r>
              <a:rPr spc="-5" dirty="0"/>
              <a:t>Консультации</a:t>
            </a:r>
            <a:r>
              <a:rPr spc="-160" dirty="0"/>
              <a:t> </a:t>
            </a:r>
            <a:r>
              <a:rPr dirty="0"/>
              <a:t>по</a:t>
            </a:r>
            <a:r>
              <a:rPr spc="-175" dirty="0"/>
              <a:t> </a:t>
            </a:r>
            <a:r>
              <a:rPr spc="-5" dirty="0"/>
              <a:t>вопросам</a:t>
            </a:r>
            <a:r>
              <a:rPr spc="-165" dirty="0"/>
              <a:t> </a:t>
            </a:r>
            <a:r>
              <a:rPr spc="-5" dirty="0"/>
              <a:t>ГИА </a:t>
            </a:r>
            <a:r>
              <a:rPr u="none" spc="-885" dirty="0"/>
              <a:t> </a:t>
            </a:r>
            <a:r>
              <a:rPr u="none" dirty="0"/>
              <a:t>заместитель</a:t>
            </a:r>
            <a:r>
              <a:rPr u="none" spc="-20" dirty="0"/>
              <a:t> </a:t>
            </a:r>
            <a:r>
              <a:rPr u="none" spc="-5" dirty="0"/>
              <a:t>директора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28286" y="2914269"/>
            <a:ext cx="4114800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706120" marR="5080" indent="-693420">
              <a:lnSpc>
                <a:spcPts val="4300"/>
              </a:lnSpc>
              <a:spcBef>
                <a:spcPts val="215"/>
              </a:spcBef>
            </a:pPr>
            <a:r>
              <a:rPr sz="3600" b="1" spc="-15" dirty="0">
                <a:latin typeface="Times New Roman"/>
                <a:cs typeface="Times New Roman"/>
              </a:rPr>
              <a:t>Пирогова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Людмила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Анатольевна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6307" y="4054805"/>
            <a:ext cx="2780030" cy="72898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460"/>
              </a:lnSpc>
            </a:pPr>
            <a:r>
              <a:rPr sz="4800" spc="-5" dirty="0">
                <a:latin typeface="Arial MT"/>
                <a:cs typeface="Arial MT"/>
              </a:rPr>
              <a:t>41</a:t>
            </a:r>
            <a:r>
              <a:rPr sz="4800" spc="-10" dirty="0">
                <a:latin typeface="Arial MT"/>
                <a:cs typeface="Arial MT"/>
              </a:rPr>
              <a:t>7</a:t>
            </a:r>
            <a:r>
              <a:rPr sz="4800" spc="5" dirty="0">
                <a:latin typeface="Arial MT"/>
                <a:cs typeface="Arial MT"/>
              </a:rPr>
              <a:t>-</a:t>
            </a:r>
            <a:r>
              <a:rPr sz="4800" spc="-10" dirty="0">
                <a:latin typeface="Arial MT"/>
                <a:cs typeface="Arial MT"/>
              </a:rPr>
              <a:t>57</a:t>
            </a:r>
            <a:r>
              <a:rPr sz="4800" spc="5" dirty="0">
                <a:latin typeface="Arial MT"/>
                <a:cs typeface="Arial MT"/>
              </a:rPr>
              <a:t>-</a:t>
            </a:r>
            <a:r>
              <a:rPr sz="4800" spc="-10" dirty="0">
                <a:latin typeface="Arial MT"/>
                <a:cs typeface="Arial MT"/>
              </a:rPr>
              <a:t>18</a:t>
            </a:r>
            <a:endParaRPr sz="48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1317" y="4783582"/>
            <a:ext cx="4257675" cy="407034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65"/>
              </a:lnSpc>
            </a:pPr>
            <a:r>
              <a:rPr sz="2800" spc="-5" dirty="0">
                <a:latin typeface="Arial MT"/>
                <a:cs typeface="Arial MT"/>
                <a:hlinkClick r:id="rId2"/>
              </a:rPr>
              <a:t>school418@obr.gov.spb.ru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9961" y="1810638"/>
            <a:ext cx="74650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none" spc="-5" dirty="0"/>
              <a:t>СПАСИБО</a:t>
            </a:r>
            <a:r>
              <a:rPr sz="4400" u="none" spc="-90" dirty="0"/>
              <a:t> </a:t>
            </a:r>
            <a:r>
              <a:rPr sz="4400" u="none" dirty="0"/>
              <a:t>ЗА</a:t>
            </a:r>
            <a:r>
              <a:rPr sz="4400" u="none" spc="-170" dirty="0"/>
              <a:t> </a:t>
            </a:r>
            <a:r>
              <a:rPr sz="4400" u="none" spc="-5" dirty="0"/>
              <a:t>ВНИМАНИЕ!</a:t>
            </a:r>
            <a:endParaRPr sz="4400"/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4514" y="136652"/>
            <a:ext cx="78079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006EC0"/>
                </a:solidFill>
              </a:rPr>
              <a:t>Порядок</a:t>
            </a:r>
            <a:r>
              <a:rPr u="none" spc="-95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проведения</a:t>
            </a:r>
            <a:r>
              <a:rPr u="none" spc="-35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ГИА</a:t>
            </a:r>
            <a:r>
              <a:rPr u="none" spc="-10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в</a:t>
            </a:r>
            <a:r>
              <a:rPr u="none" spc="-80" dirty="0">
                <a:solidFill>
                  <a:srgbClr val="006EC0"/>
                </a:solidFill>
              </a:rPr>
              <a:t> </a:t>
            </a:r>
            <a:r>
              <a:rPr u="none" dirty="0" smtClean="0">
                <a:solidFill>
                  <a:srgbClr val="006EC0"/>
                </a:solidFill>
              </a:rPr>
              <a:t>202</a:t>
            </a:r>
            <a:r>
              <a:rPr lang="ru-RU" u="none" dirty="0" smtClean="0">
                <a:solidFill>
                  <a:srgbClr val="006EC0"/>
                </a:solidFill>
              </a:rPr>
              <a:t>4</a:t>
            </a:r>
            <a:r>
              <a:rPr u="none" spc="-80" dirty="0" smtClean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году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2826" y="709320"/>
            <a:ext cx="8457565" cy="58750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800" b="1" spc="-5" dirty="0">
                <a:latin typeface="Times New Roman"/>
                <a:cs typeface="Times New Roman"/>
              </a:rPr>
              <a:t>ФОРМЫ</a:t>
            </a:r>
            <a:endParaRPr sz="2800">
              <a:latin typeface="Times New Roman"/>
              <a:cs typeface="Times New Roman"/>
            </a:endParaRPr>
          </a:p>
          <a:p>
            <a:pPr marL="355600" marR="499745" indent="-182880">
              <a:lnSpc>
                <a:spcPts val="3010"/>
              </a:lnSpc>
              <a:spcBef>
                <a:spcPts val="680"/>
              </a:spcBef>
              <a:buClr>
                <a:srgbClr val="E26C09"/>
              </a:buClr>
              <a:buFont typeface="Microsoft Sans Serif"/>
              <a:buChar char="•"/>
              <a:tabLst>
                <a:tab pos="355600" algn="l"/>
              </a:tabLst>
            </a:pPr>
            <a:r>
              <a:rPr sz="2800" b="1" spc="-5" dirty="0">
                <a:solidFill>
                  <a:srgbClr val="006EC0"/>
                </a:solidFill>
                <a:latin typeface="Times New Roman"/>
                <a:cs typeface="Times New Roman"/>
              </a:rPr>
              <a:t>ОГЭ</a:t>
            </a:r>
            <a:r>
              <a:rPr sz="2800" b="1" spc="-6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основной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государственный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экзамен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(КИМ,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задания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стандартизированной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формы);</a:t>
            </a:r>
            <a:endParaRPr sz="2800">
              <a:latin typeface="Times New Roman"/>
              <a:cs typeface="Times New Roman"/>
            </a:endParaRPr>
          </a:p>
          <a:p>
            <a:pPr marL="355600" marR="862965" indent="-182880">
              <a:lnSpc>
                <a:spcPct val="90300"/>
              </a:lnSpc>
              <a:spcBef>
                <a:spcPts val="625"/>
              </a:spcBef>
              <a:buClr>
                <a:srgbClr val="E26C09"/>
              </a:buClr>
              <a:buFont typeface="Microsoft Sans Serif"/>
              <a:buChar char="•"/>
              <a:tabLst>
                <a:tab pos="355600" algn="l"/>
              </a:tabLst>
            </a:pPr>
            <a:r>
              <a:rPr sz="2800" b="1" spc="-10" dirty="0">
                <a:solidFill>
                  <a:srgbClr val="006EC0"/>
                </a:solidFill>
                <a:latin typeface="Times New Roman"/>
                <a:cs typeface="Times New Roman"/>
              </a:rPr>
              <a:t>ГВЭ</a:t>
            </a:r>
            <a:r>
              <a:rPr sz="2800" b="1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государственный выпускной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экзамен </a:t>
            </a:r>
            <a:r>
              <a:rPr sz="2800" spc="-5" dirty="0">
                <a:latin typeface="Times New Roman"/>
                <a:cs typeface="Times New Roman"/>
              </a:rPr>
              <a:t> (письменная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и/или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устная </a:t>
            </a:r>
            <a:r>
              <a:rPr sz="2800" dirty="0">
                <a:latin typeface="Times New Roman"/>
                <a:cs typeface="Times New Roman"/>
              </a:rPr>
              <a:t>форма: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тексты,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темы,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задания,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билеты)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EC0"/>
                </a:solidFill>
                <a:latin typeface="Times New Roman"/>
                <a:cs typeface="Times New Roman"/>
              </a:rPr>
              <a:t>предусмотрена</a:t>
            </a:r>
            <a:r>
              <a:rPr sz="2000" b="1" spc="1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EC0"/>
                </a:solidFill>
                <a:latin typeface="Times New Roman"/>
                <a:cs typeface="Times New Roman"/>
              </a:rPr>
              <a:t>для</a:t>
            </a:r>
            <a:r>
              <a:rPr sz="2000" b="1" spc="-20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EC0"/>
                </a:solidFill>
                <a:latin typeface="Times New Roman"/>
                <a:cs typeface="Times New Roman"/>
              </a:rPr>
              <a:t>учащихся</a:t>
            </a:r>
            <a:r>
              <a:rPr sz="2000" b="1" spc="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6EC0"/>
                </a:solidFill>
                <a:latin typeface="Times New Roman"/>
                <a:cs typeface="Times New Roman"/>
              </a:rPr>
              <a:t>с</a:t>
            </a:r>
            <a:r>
              <a:rPr sz="2000" b="1" spc="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6EC0"/>
                </a:solidFill>
                <a:latin typeface="Times New Roman"/>
                <a:cs typeface="Times New Roman"/>
              </a:rPr>
              <a:t>ОВЗ, </a:t>
            </a:r>
            <a:r>
              <a:rPr sz="2000" b="1" spc="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EC0"/>
                </a:solidFill>
                <a:latin typeface="Times New Roman"/>
                <a:cs typeface="Times New Roman"/>
              </a:rPr>
              <a:t>инвалидов,</a:t>
            </a:r>
            <a:r>
              <a:rPr sz="2000" b="1" spc="-4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EC0"/>
                </a:solidFill>
                <a:latin typeface="Times New Roman"/>
                <a:cs typeface="Times New Roman"/>
              </a:rPr>
              <a:t>детей-инвалидов</a:t>
            </a:r>
            <a:endParaRPr sz="200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spcBef>
                <a:spcPts val="340"/>
              </a:spcBef>
            </a:pPr>
            <a:r>
              <a:rPr sz="2800" b="1" spc="-5" dirty="0">
                <a:latin typeface="Times New Roman"/>
                <a:cs typeface="Times New Roman"/>
              </a:rPr>
              <a:t>ПРЕДМЕТЫ</a:t>
            </a:r>
            <a:endParaRPr sz="2800">
              <a:latin typeface="Times New Roman"/>
              <a:cs typeface="Times New Roman"/>
            </a:endParaRPr>
          </a:p>
          <a:p>
            <a:pPr marL="57785" algn="just">
              <a:lnSpc>
                <a:spcPct val="100000"/>
              </a:lnSpc>
              <a:spcBef>
                <a:spcPts val="350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Обязательные</a:t>
            </a:r>
            <a:r>
              <a:rPr sz="2400" b="1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предметы</a:t>
            </a:r>
            <a:r>
              <a:rPr sz="2400" b="1" spc="-5" dirty="0">
                <a:latin typeface="Times New Roman"/>
                <a:cs typeface="Times New Roman"/>
              </a:rPr>
              <a:t>: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6EC0"/>
                </a:solidFill>
                <a:latin typeface="Times New Roman"/>
                <a:cs typeface="Times New Roman"/>
              </a:rPr>
              <a:t>русский</a:t>
            </a:r>
            <a:r>
              <a:rPr sz="2800" b="1" spc="-10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6EC0"/>
                </a:solidFill>
                <a:latin typeface="Times New Roman"/>
                <a:cs typeface="Times New Roman"/>
              </a:rPr>
              <a:t>язык,</a:t>
            </a:r>
            <a:r>
              <a:rPr sz="2800" b="1" spc="-12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6EC0"/>
                </a:solidFill>
                <a:latin typeface="Times New Roman"/>
                <a:cs typeface="Times New Roman"/>
              </a:rPr>
              <a:t>математика</a:t>
            </a:r>
            <a:endParaRPr sz="2800">
              <a:latin typeface="Times New Roman"/>
              <a:cs typeface="Times New Roman"/>
            </a:endParaRPr>
          </a:p>
          <a:p>
            <a:pPr marL="57785" marR="5080" algn="just">
              <a:lnSpc>
                <a:spcPct val="89800"/>
              </a:lnSpc>
              <a:spcBef>
                <a:spcPts val="635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Предметы</a:t>
            </a:r>
            <a:r>
              <a:rPr sz="2400" b="1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 выбору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(два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предмета*)</a:t>
            </a:r>
            <a:r>
              <a:rPr sz="2400" b="1" spc="-5" dirty="0">
                <a:latin typeface="Times New Roman"/>
                <a:cs typeface="Times New Roman"/>
              </a:rPr>
              <a:t>: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литература,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физика,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химия, </a:t>
            </a:r>
            <a:r>
              <a:rPr sz="2800" dirty="0">
                <a:latin typeface="Times New Roman"/>
                <a:cs typeface="Times New Roman"/>
              </a:rPr>
              <a:t>биология, </a:t>
            </a:r>
            <a:r>
              <a:rPr sz="2800" spc="-5" dirty="0">
                <a:latin typeface="Times New Roman"/>
                <a:cs typeface="Times New Roman"/>
              </a:rPr>
              <a:t>география, история, обществознание,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иностранные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языки,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информатика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ИКТ</a:t>
            </a:r>
            <a:endParaRPr sz="2800">
              <a:latin typeface="Times New Roman"/>
              <a:cs typeface="Times New Roman"/>
            </a:endParaRPr>
          </a:p>
          <a:p>
            <a:pPr marL="12700" marR="652145">
              <a:lnSpc>
                <a:spcPts val="2000"/>
              </a:lnSpc>
              <a:spcBef>
                <a:spcPts val="2775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b="1" dirty="0">
                <a:solidFill>
                  <a:srgbClr val="538ED3"/>
                </a:solidFill>
                <a:latin typeface="Times New Roman"/>
                <a:cs typeface="Times New Roman"/>
              </a:rPr>
              <a:t>для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учащихся </a:t>
            </a:r>
            <a:r>
              <a:rPr sz="1800" b="1" dirty="0">
                <a:solidFill>
                  <a:srgbClr val="538ED3"/>
                </a:solidFill>
                <a:latin typeface="Times New Roman"/>
                <a:cs typeface="Times New Roman"/>
              </a:rPr>
              <a:t>с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ОВЗ, инвалидов, детей-инвалидов количество </a:t>
            </a:r>
            <a:r>
              <a:rPr sz="1800" b="1" dirty="0">
                <a:solidFill>
                  <a:srgbClr val="538ED3"/>
                </a:solidFill>
                <a:latin typeface="Times New Roman"/>
                <a:cs typeface="Times New Roman"/>
              </a:rPr>
              <a:t>сдаваемых </a:t>
            </a:r>
            <a:r>
              <a:rPr sz="1800" b="1" spc="-434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предметов по</a:t>
            </a:r>
            <a:r>
              <a:rPr sz="1800" b="1" spc="-8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их</a:t>
            </a:r>
            <a:r>
              <a:rPr sz="1800" b="1" spc="-5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желанию</a:t>
            </a:r>
            <a:r>
              <a:rPr sz="1800" b="1" spc="-5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может</a:t>
            </a:r>
            <a:r>
              <a:rPr sz="1800" b="1" spc="-4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быть</a:t>
            </a:r>
            <a:r>
              <a:rPr sz="1800" b="1" spc="-6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сокращено</a:t>
            </a:r>
            <a:r>
              <a:rPr sz="1800" b="1" spc="3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38ED3"/>
                </a:solidFill>
                <a:latin typeface="Times New Roman"/>
                <a:cs typeface="Times New Roman"/>
              </a:rPr>
              <a:t>до</a:t>
            </a:r>
            <a:r>
              <a:rPr sz="1800" b="1" spc="-7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38ED3"/>
                </a:solidFill>
                <a:latin typeface="Times New Roman"/>
                <a:cs typeface="Times New Roman"/>
              </a:rPr>
              <a:t>двух</a:t>
            </a:r>
            <a:r>
              <a:rPr sz="1800" b="1" spc="-8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38ED3"/>
                </a:solidFill>
                <a:latin typeface="Times New Roman"/>
                <a:cs typeface="Times New Roman"/>
              </a:rPr>
              <a:t>обязательных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1045" y="4683125"/>
            <a:ext cx="5840095" cy="9900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14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февраля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202</a:t>
            </a:r>
            <a:r>
              <a:rPr lang="ru-RU" sz="1800" dirty="0" smtClean="0">
                <a:latin typeface="Times New Roman"/>
                <a:cs typeface="Times New Roman"/>
              </a:rPr>
              <a:t>4</a:t>
            </a:r>
            <a:r>
              <a:rPr sz="1800" spc="-70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года 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основной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срок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проведения</a:t>
            </a:r>
            <a:endParaRPr sz="1800" dirty="0">
              <a:latin typeface="Times New Roman"/>
              <a:cs typeface="Times New Roman"/>
            </a:endParaRPr>
          </a:p>
          <a:p>
            <a:pPr marL="234950" marR="230504" algn="ctr">
              <a:lnSpc>
                <a:spcPts val="2630"/>
              </a:lnSpc>
              <a:spcBef>
                <a:spcPts val="130"/>
              </a:spcBef>
            </a:pPr>
            <a:r>
              <a:rPr sz="1800" dirty="0" smtClean="0">
                <a:latin typeface="Times New Roman"/>
                <a:cs typeface="Times New Roman"/>
              </a:rPr>
              <a:t>1</a:t>
            </a:r>
            <a:r>
              <a:rPr lang="ru-RU" sz="1800" dirty="0" smtClean="0">
                <a:latin typeface="Times New Roman"/>
                <a:cs typeface="Times New Roman"/>
              </a:rPr>
              <a:t>3</a:t>
            </a:r>
            <a:r>
              <a:rPr sz="1800" spc="-55" dirty="0" smtClean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марта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202</a:t>
            </a:r>
            <a:r>
              <a:rPr lang="ru-RU" sz="1800" dirty="0" smtClean="0">
                <a:latin typeface="Times New Roman"/>
                <a:cs typeface="Times New Roman"/>
              </a:rPr>
              <a:t>4</a:t>
            </a:r>
            <a:r>
              <a:rPr sz="1800" spc="-75" dirty="0" smtClean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года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дополнительный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срок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проведения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06</a:t>
            </a:r>
            <a:r>
              <a:rPr sz="1800" spc="-35" dirty="0" smtClean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мая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202</a:t>
            </a:r>
            <a:r>
              <a:rPr lang="ru-RU" sz="1800" dirty="0" smtClean="0">
                <a:latin typeface="Times New Roman"/>
                <a:cs typeface="Times New Roman"/>
              </a:rPr>
              <a:t>4</a:t>
            </a:r>
            <a:r>
              <a:rPr sz="1800" spc="-60" dirty="0" smtClean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года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дополнительный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срок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проведения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4410" y="29971"/>
            <a:ext cx="7812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006EC0"/>
                </a:solidFill>
              </a:rPr>
              <a:t>Порядок</a:t>
            </a:r>
            <a:r>
              <a:rPr u="none" spc="-95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проведения</a:t>
            </a:r>
            <a:r>
              <a:rPr u="none" spc="-20" dirty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ГИА</a:t>
            </a:r>
            <a:r>
              <a:rPr u="none" spc="-9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в</a:t>
            </a:r>
            <a:r>
              <a:rPr u="none" spc="-80" dirty="0">
                <a:solidFill>
                  <a:srgbClr val="006EC0"/>
                </a:solidFill>
              </a:rPr>
              <a:t> </a:t>
            </a:r>
            <a:r>
              <a:rPr u="none" dirty="0" smtClean="0">
                <a:solidFill>
                  <a:srgbClr val="006EC0"/>
                </a:solidFill>
              </a:rPr>
              <a:t>202</a:t>
            </a:r>
            <a:r>
              <a:rPr lang="ru-RU" u="none" dirty="0" smtClean="0">
                <a:solidFill>
                  <a:srgbClr val="006EC0"/>
                </a:solidFill>
              </a:rPr>
              <a:t>4</a:t>
            </a:r>
            <a:r>
              <a:rPr u="none" spc="-70" dirty="0" smtClean="0">
                <a:solidFill>
                  <a:srgbClr val="006EC0"/>
                </a:solidFill>
              </a:rPr>
              <a:t> </a:t>
            </a:r>
            <a:r>
              <a:rPr u="none" spc="-5" dirty="0">
                <a:solidFill>
                  <a:srgbClr val="006EC0"/>
                </a:solidFill>
              </a:rPr>
              <a:t>году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81401" y="6039103"/>
            <a:ext cx="6691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Итоговое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собеседование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как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условие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допуска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ГИА </a:t>
            </a:r>
            <a:r>
              <a:rPr sz="1800" dirty="0">
                <a:latin typeface="Times New Roman"/>
                <a:cs typeface="Times New Roman"/>
              </a:rPr>
              <a:t>-9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бессрочное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8460" y="908050"/>
            <a:ext cx="8848725" cy="3667125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46875" y="2278379"/>
            <a:ext cx="3822700" cy="2597150"/>
          </a:xfrm>
          <a:prstGeom prst="rect">
            <a:avLst/>
          </a:prstGeom>
          <a:ln w="27432">
            <a:solidFill>
              <a:srgbClr val="00000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262890">
              <a:lnSpc>
                <a:spcPct val="100000"/>
              </a:lnSpc>
              <a:spcBef>
                <a:spcPts val="415"/>
              </a:spcBef>
            </a:pPr>
            <a:r>
              <a:rPr sz="2000" b="1" spc="-5" dirty="0">
                <a:solidFill>
                  <a:srgbClr val="1F232C"/>
                </a:solidFill>
                <a:latin typeface="Times New Roman"/>
                <a:cs typeface="Times New Roman"/>
              </a:rPr>
              <a:t>Сроки</a:t>
            </a:r>
            <a:r>
              <a:rPr sz="2000" b="1" spc="-90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232C"/>
                </a:solidFill>
                <a:latin typeface="Times New Roman"/>
                <a:cs typeface="Times New Roman"/>
              </a:rPr>
              <a:t>проведения</a:t>
            </a:r>
            <a:endParaRPr sz="2000" dirty="0">
              <a:latin typeface="Times New Roman"/>
              <a:cs typeface="Times New Roman"/>
            </a:endParaRPr>
          </a:p>
          <a:p>
            <a:pPr marL="259715">
              <a:lnSpc>
                <a:spcPct val="100000"/>
              </a:lnSpc>
              <a:spcBef>
                <a:spcPts val="434"/>
              </a:spcBef>
            </a:pPr>
            <a:r>
              <a:rPr sz="2000" b="1" u="heavy" dirty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000" b="1" u="heavy" dirty="0" smtClean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14 </a:t>
            </a:r>
            <a:r>
              <a:rPr sz="2000" b="1" u="heavy" dirty="0" err="1" smtClean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февраля</a:t>
            </a:r>
            <a:r>
              <a:rPr sz="2000" b="1" u="heavy" dirty="0" smtClean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 smtClean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202</a:t>
            </a:r>
            <a:r>
              <a:rPr lang="ru-RU" sz="2000" b="1" u="heavy" spc="-5" dirty="0" smtClean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2000" b="1" u="heavy" spc="-55" dirty="0" smtClean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solidFill>
                  <a:srgbClr val="538ED3"/>
                </a:solidFill>
                <a:uFill>
                  <a:solidFill>
                    <a:srgbClr val="538ED3"/>
                  </a:solidFill>
                </a:uFill>
                <a:latin typeface="Times New Roman"/>
                <a:cs typeface="Times New Roman"/>
              </a:rPr>
              <a:t>г</a:t>
            </a:r>
            <a:endParaRPr sz="2000" dirty="0">
              <a:latin typeface="Times New Roman"/>
              <a:cs typeface="Times New Roman"/>
            </a:endParaRPr>
          </a:p>
          <a:p>
            <a:pPr marL="262890">
              <a:lnSpc>
                <a:spcPct val="100000"/>
              </a:lnSpc>
              <a:spcBef>
                <a:spcPts val="1170"/>
              </a:spcBef>
            </a:pP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Для</a:t>
            </a:r>
            <a:r>
              <a:rPr sz="1800" spc="-105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участников,</a:t>
            </a:r>
            <a:r>
              <a:rPr sz="1800" spc="-60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получивших</a:t>
            </a:r>
            <a:endParaRPr sz="1800" dirty="0">
              <a:latin typeface="Times New Roman"/>
              <a:cs typeface="Times New Roman"/>
            </a:endParaRPr>
          </a:p>
          <a:p>
            <a:pPr marL="262890" marR="352425">
              <a:lnSpc>
                <a:spcPct val="100000"/>
              </a:lnSpc>
            </a:pPr>
            <a:r>
              <a:rPr sz="1800" spc="-10" dirty="0">
                <a:solidFill>
                  <a:srgbClr val="1F232C"/>
                </a:solidFill>
                <a:latin typeface="Times New Roman"/>
                <a:cs typeface="Times New Roman"/>
              </a:rPr>
              <a:t>«незачет»,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пропустивших или не </a:t>
            </a:r>
            <a:r>
              <a:rPr sz="1800" spc="-434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завершивших</a:t>
            </a:r>
            <a:r>
              <a:rPr sz="1800" spc="-60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итоговое</a:t>
            </a:r>
            <a:endParaRPr sz="1800" dirty="0">
              <a:latin typeface="Times New Roman"/>
              <a:cs typeface="Times New Roman"/>
            </a:endParaRPr>
          </a:p>
          <a:p>
            <a:pPr marL="262890" marR="345440" algn="just">
              <a:lnSpc>
                <a:spcPct val="100299"/>
              </a:lnSpc>
              <a:spcBef>
                <a:spcPts val="5"/>
              </a:spcBef>
            </a:pP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собеседование</a:t>
            </a:r>
            <a:r>
              <a:rPr sz="1800" spc="-50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по</a:t>
            </a:r>
            <a:r>
              <a:rPr sz="1800" spc="-50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уважительным </a:t>
            </a:r>
            <a:r>
              <a:rPr sz="1800" spc="-434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232C"/>
                </a:solidFill>
                <a:latin typeface="Times New Roman"/>
                <a:cs typeface="Times New Roman"/>
              </a:rPr>
              <a:t>причинам, будут предусмотрены </a:t>
            </a:r>
            <a:r>
              <a:rPr sz="1800" spc="-434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32C"/>
                </a:solidFill>
                <a:latin typeface="Times New Roman"/>
                <a:cs typeface="Times New Roman"/>
              </a:rPr>
              <a:t>дополнительные</a:t>
            </a:r>
            <a:r>
              <a:rPr sz="1800" spc="15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232C"/>
                </a:solidFill>
                <a:latin typeface="Times New Roman"/>
                <a:cs typeface="Times New Roman"/>
              </a:rPr>
              <a:t>сроки</a:t>
            </a:r>
            <a:r>
              <a:rPr sz="1800" spc="-45" dirty="0">
                <a:solidFill>
                  <a:srgbClr val="1F232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232C"/>
                </a:solidFill>
                <a:latin typeface="Times New Roman"/>
                <a:cs typeface="Times New Roman"/>
              </a:rPr>
              <a:t>сдачи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4222" y="197865"/>
            <a:ext cx="73444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>
                <a:solidFill>
                  <a:srgbClr val="006EC0"/>
                </a:solidFill>
              </a:rPr>
              <a:t>Итоговое</a:t>
            </a:r>
            <a:r>
              <a:rPr u="none" spc="-114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собеседование</a:t>
            </a:r>
            <a:r>
              <a:rPr u="none" spc="-145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в</a:t>
            </a:r>
            <a:r>
              <a:rPr u="none" spc="-140" dirty="0">
                <a:solidFill>
                  <a:srgbClr val="006EC0"/>
                </a:solidFill>
              </a:rPr>
              <a:t> </a:t>
            </a:r>
            <a:r>
              <a:rPr u="none" dirty="0" smtClean="0">
                <a:solidFill>
                  <a:srgbClr val="006EC0"/>
                </a:solidFill>
              </a:rPr>
              <a:t>202</a:t>
            </a:r>
            <a:r>
              <a:rPr lang="ru-RU" u="none" dirty="0" smtClean="0">
                <a:solidFill>
                  <a:srgbClr val="006EC0"/>
                </a:solidFill>
              </a:rPr>
              <a:t>4 </a:t>
            </a:r>
            <a:r>
              <a:rPr u="none" spc="-5" dirty="0" err="1" smtClean="0">
                <a:solidFill>
                  <a:srgbClr val="006EC0"/>
                </a:solidFill>
              </a:rPr>
              <a:t>году</a:t>
            </a:r>
            <a:endParaRPr u="none" spc="-5" dirty="0">
              <a:solidFill>
                <a:srgbClr val="006E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5603" y="945540"/>
            <a:ext cx="3743325" cy="8763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2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1600" b="1" i="1" spc="-10" dirty="0">
                <a:solidFill>
                  <a:srgbClr val="538ED3"/>
                </a:solidFill>
                <a:latin typeface="Times New Roman"/>
                <a:cs typeface="Times New Roman"/>
              </a:rPr>
              <a:t>Обя</a:t>
            </a:r>
            <a:r>
              <a:rPr sz="1600" b="1" i="1" spc="-15" dirty="0">
                <a:solidFill>
                  <a:srgbClr val="538ED3"/>
                </a:solidFill>
                <a:latin typeface="Times New Roman"/>
                <a:cs typeface="Times New Roman"/>
              </a:rPr>
              <a:t>з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а</a:t>
            </a:r>
            <a:r>
              <a:rPr sz="1600" b="1" i="1" spc="-15" dirty="0">
                <a:solidFill>
                  <a:srgbClr val="538ED3"/>
                </a:solidFill>
                <a:latin typeface="Times New Roman"/>
                <a:cs typeface="Times New Roman"/>
              </a:rPr>
              <a:t>т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ел</a:t>
            </a:r>
            <a:r>
              <a:rPr sz="1600" b="1" i="1" spc="-20" dirty="0">
                <a:solidFill>
                  <a:srgbClr val="538ED3"/>
                </a:solidFill>
                <a:latin typeface="Times New Roman"/>
                <a:cs typeface="Times New Roman"/>
              </a:rPr>
              <a:t>ь</a:t>
            </a:r>
            <a:r>
              <a:rPr sz="1600" b="1" i="1" spc="-10" dirty="0">
                <a:solidFill>
                  <a:srgbClr val="538ED3"/>
                </a:solidFill>
                <a:latin typeface="Times New Roman"/>
                <a:cs typeface="Times New Roman"/>
              </a:rPr>
              <a:t>но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е</a:t>
            </a:r>
            <a:r>
              <a:rPr sz="1600" b="1" i="1" spc="-9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условие</a:t>
            </a:r>
            <a:r>
              <a:rPr sz="1600" b="1" i="1" spc="-7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у</a:t>
            </a:r>
            <a:r>
              <a:rPr sz="1600" b="1" i="1" spc="-20" dirty="0">
                <a:solidFill>
                  <a:srgbClr val="538ED3"/>
                </a:solidFill>
                <a:latin typeface="Times New Roman"/>
                <a:cs typeface="Times New Roman"/>
              </a:rPr>
              <a:t>ч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ас</a:t>
            </a:r>
            <a:r>
              <a:rPr sz="1600" b="1" i="1" spc="-15" dirty="0">
                <a:solidFill>
                  <a:srgbClr val="538ED3"/>
                </a:solidFill>
                <a:latin typeface="Times New Roman"/>
                <a:cs typeface="Times New Roman"/>
              </a:rPr>
              <a:t>т</a:t>
            </a:r>
            <a:r>
              <a:rPr sz="1600" b="1" i="1" spc="-20" dirty="0">
                <a:solidFill>
                  <a:srgbClr val="538ED3"/>
                </a:solidFill>
                <a:latin typeface="Times New Roman"/>
                <a:cs typeface="Times New Roman"/>
              </a:rPr>
              <a:t>и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я</a:t>
            </a:r>
            <a:r>
              <a:rPr sz="1600" b="1" i="1" spc="-114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в</a:t>
            </a:r>
            <a:r>
              <a:rPr sz="1600" b="1" i="1" spc="-2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spc="-10" dirty="0">
                <a:solidFill>
                  <a:srgbClr val="538ED3"/>
                </a:solidFill>
                <a:latin typeface="Times New Roman"/>
                <a:cs typeface="Times New Roman"/>
              </a:rPr>
              <a:t>ОГЭ</a:t>
            </a:r>
            <a:endParaRPr sz="16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20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1600" b="1" i="1" spc="-15" dirty="0">
                <a:solidFill>
                  <a:srgbClr val="538ED3"/>
                </a:solidFill>
                <a:latin typeface="Times New Roman"/>
                <a:cs typeface="Times New Roman"/>
              </a:rPr>
              <a:t>С</a:t>
            </a:r>
            <a:r>
              <a:rPr sz="1600" b="1" i="1" spc="-20" dirty="0">
                <a:solidFill>
                  <a:srgbClr val="538ED3"/>
                </a:solidFill>
                <a:latin typeface="Times New Roman"/>
                <a:cs typeface="Times New Roman"/>
              </a:rPr>
              <a:t>и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с</a:t>
            </a:r>
            <a:r>
              <a:rPr sz="1600" b="1" i="1" spc="-25" dirty="0">
                <a:solidFill>
                  <a:srgbClr val="538ED3"/>
                </a:solidFill>
                <a:latin typeface="Times New Roman"/>
                <a:cs typeface="Times New Roman"/>
              </a:rPr>
              <a:t>т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е</a:t>
            </a:r>
            <a:r>
              <a:rPr sz="1600" b="1" i="1" spc="-20" dirty="0">
                <a:solidFill>
                  <a:srgbClr val="538ED3"/>
                </a:solidFill>
                <a:latin typeface="Times New Roman"/>
                <a:cs typeface="Times New Roman"/>
              </a:rPr>
              <a:t>м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а</a:t>
            </a:r>
            <a:r>
              <a:rPr sz="1600" b="1" i="1" spc="-160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о</a:t>
            </a:r>
            <a:r>
              <a:rPr sz="1600" b="1" i="1" spc="-10" dirty="0">
                <a:solidFill>
                  <a:srgbClr val="538ED3"/>
                </a:solidFill>
                <a:latin typeface="Times New Roman"/>
                <a:cs typeface="Times New Roman"/>
              </a:rPr>
              <a:t>цени</a:t>
            </a:r>
            <a:r>
              <a:rPr sz="1600" b="1" i="1" spc="-20" dirty="0">
                <a:solidFill>
                  <a:srgbClr val="538ED3"/>
                </a:solidFill>
                <a:latin typeface="Times New Roman"/>
                <a:cs typeface="Times New Roman"/>
              </a:rPr>
              <a:t>в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а</a:t>
            </a:r>
            <a:r>
              <a:rPr sz="1600" b="1" i="1" spc="-10" dirty="0">
                <a:solidFill>
                  <a:srgbClr val="538ED3"/>
                </a:solidFill>
                <a:latin typeface="Times New Roman"/>
                <a:cs typeface="Times New Roman"/>
              </a:rPr>
              <a:t>н</a:t>
            </a:r>
            <a:r>
              <a:rPr sz="1600" b="1" i="1" spc="-15" dirty="0">
                <a:solidFill>
                  <a:srgbClr val="538ED3"/>
                </a:solidFill>
                <a:latin typeface="Times New Roman"/>
                <a:cs typeface="Times New Roman"/>
              </a:rPr>
              <a:t>и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я</a:t>
            </a:r>
            <a:r>
              <a:rPr sz="1600" b="1" i="1" spc="-9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u="heavy" spc="-20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з</a:t>
            </a:r>
            <a:r>
              <a:rPr sz="1600" b="1" i="1" u="heavy" spc="-5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аче</a:t>
            </a:r>
            <a:r>
              <a:rPr sz="1600" b="1" i="1" u="heavy" spc="-25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1600" b="1" i="1" u="heavy" spc="-5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/н</a:t>
            </a:r>
            <a:r>
              <a:rPr sz="1600" b="1" i="1" u="heavy" spc="-15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1600" b="1" i="1" u="heavy" spc="-10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за</a:t>
            </a:r>
            <a:r>
              <a:rPr sz="1600" b="1" i="1" u="heavy" spc="-20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ч</a:t>
            </a:r>
            <a:r>
              <a:rPr sz="1600" b="1" i="1" u="heavy" spc="-5" dirty="0">
                <a:solidFill>
                  <a:srgbClr val="538ED3"/>
                </a:solidFill>
                <a:uFill>
                  <a:solidFill>
                    <a:srgbClr val="954607"/>
                  </a:solidFill>
                </a:uFill>
                <a:latin typeface="Times New Roman"/>
                <a:cs typeface="Times New Roman"/>
              </a:rPr>
              <a:t>ет</a:t>
            </a:r>
            <a:endParaRPr sz="16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1600" b="1" i="1" spc="-10" dirty="0">
                <a:solidFill>
                  <a:srgbClr val="538ED3"/>
                </a:solidFill>
                <a:latin typeface="Times New Roman"/>
                <a:cs typeface="Times New Roman"/>
              </a:rPr>
              <a:t>Д</a:t>
            </a:r>
            <a:r>
              <a:rPr sz="1600" b="1" i="1" dirty="0">
                <a:solidFill>
                  <a:srgbClr val="538ED3"/>
                </a:solidFill>
                <a:latin typeface="Times New Roman"/>
                <a:cs typeface="Times New Roman"/>
              </a:rPr>
              <a:t>о</a:t>
            </a:r>
            <a:r>
              <a:rPr sz="1600" b="1" i="1" spc="-10" dirty="0">
                <a:solidFill>
                  <a:srgbClr val="538ED3"/>
                </a:solidFill>
                <a:latin typeface="Times New Roman"/>
                <a:cs typeface="Times New Roman"/>
              </a:rPr>
              <a:t>пус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к</a:t>
            </a:r>
            <a:r>
              <a:rPr sz="1600" b="1" i="1" spc="-9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к</a:t>
            </a:r>
            <a:r>
              <a:rPr sz="1600" b="1" i="1" spc="-25" dirty="0">
                <a:solidFill>
                  <a:srgbClr val="538ED3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538ED3"/>
                </a:solidFill>
                <a:latin typeface="Times New Roman"/>
                <a:cs typeface="Times New Roman"/>
              </a:rPr>
              <a:t>О</a:t>
            </a:r>
            <a:r>
              <a:rPr sz="1600" b="1" i="1" spc="-5" dirty="0">
                <a:solidFill>
                  <a:srgbClr val="538ED3"/>
                </a:solidFill>
                <a:latin typeface="Times New Roman"/>
                <a:cs typeface="Times New Roman"/>
              </a:rPr>
              <a:t>ГЭ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5194" y="6159500"/>
            <a:ext cx="50495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Продолжительность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проведения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–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15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минут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5058418" cy="334403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0338" y="78740"/>
            <a:ext cx="7005320" cy="112141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472565" marR="5080" indent="-1460500">
              <a:lnSpc>
                <a:spcPts val="4310"/>
              </a:lnSpc>
              <a:spcBef>
                <a:spcPts val="209"/>
              </a:spcBef>
            </a:pPr>
            <a:r>
              <a:rPr u="none" spc="-5" dirty="0">
                <a:solidFill>
                  <a:srgbClr val="006EC0"/>
                </a:solidFill>
              </a:rPr>
              <a:t>Получение</a:t>
            </a:r>
            <a:r>
              <a:rPr u="none" spc="-165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аттестата</a:t>
            </a:r>
            <a:r>
              <a:rPr u="none" spc="-12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об</a:t>
            </a:r>
            <a:r>
              <a:rPr u="none" spc="-140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основном </a:t>
            </a:r>
            <a:r>
              <a:rPr u="none" spc="-885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общем</a:t>
            </a:r>
            <a:r>
              <a:rPr u="none" spc="5" dirty="0">
                <a:solidFill>
                  <a:srgbClr val="006EC0"/>
                </a:solidFill>
              </a:rPr>
              <a:t> </a:t>
            </a:r>
            <a:r>
              <a:rPr u="none" dirty="0">
                <a:solidFill>
                  <a:srgbClr val="006EC0"/>
                </a:solidFill>
              </a:rPr>
              <a:t>образовании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6414" y="1223010"/>
            <a:ext cx="8632190" cy="4147566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6729" y="4479290"/>
            <a:ext cx="8803005" cy="1576070"/>
          </a:xfrm>
          <a:prstGeom prst="rect">
            <a:avLst/>
          </a:prstGeom>
          <a:solidFill>
            <a:srgbClr val="B8CDE3"/>
          </a:solidFill>
          <a:ln w="24384">
            <a:solidFill>
              <a:srgbClr val="893836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204"/>
              </a:spcBef>
            </a:pPr>
            <a:r>
              <a:rPr sz="2000" dirty="0">
                <a:latin typeface="Times New Roman"/>
                <a:cs typeface="Times New Roman"/>
              </a:rPr>
              <a:t>Справка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установлении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инвалидности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и/или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заключение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ЦПМПК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дает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право:</a:t>
            </a:r>
            <a:endParaRPr sz="2000">
              <a:latin typeface="Times New Roman"/>
              <a:cs typeface="Times New Roman"/>
            </a:endParaRPr>
          </a:p>
          <a:p>
            <a:pPr marL="88900" marR="159385">
              <a:lnSpc>
                <a:spcPts val="2410"/>
              </a:lnSpc>
              <a:spcBef>
                <a:spcPts val="7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на </a:t>
            </a:r>
            <a:r>
              <a:rPr sz="2000" dirty="0">
                <a:latin typeface="Times New Roman"/>
                <a:cs typeface="Times New Roman"/>
              </a:rPr>
              <a:t>добавление 1,5 часа к </a:t>
            </a:r>
            <a:r>
              <a:rPr sz="2000" spc="-5" dirty="0">
                <a:latin typeface="Times New Roman"/>
                <a:cs typeface="Times New Roman"/>
              </a:rPr>
              <a:t>продолжительности экзаменов по всем учебным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предметам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(на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ОГЭ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иностранным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языкам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(раздел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«Говорение»)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30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минут),</a:t>
            </a:r>
            <a:endParaRPr sz="2000">
              <a:latin typeface="Times New Roman"/>
              <a:cs typeface="Times New Roman"/>
            </a:endParaRPr>
          </a:p>
          <a:p>
            <a:pPr marL="178435" indent="-90170">
              <a:lnSpc>
                <a:spcPts val="2295"/>
              </a:lnSpc>
              <a:buFont typeface="Microsoft Sans Serif"/>
              <a:buChar char="•"/>
              <a:tabLst>
                <a:tab pos="179070" algn="l"/>
              </a:tabLst>
            </a:pPr>
            <a:r>
              <a:rPr sz="2000" spc="-5" dirty="0">
                <a:latin typeface="Times New Roman"/>
                <a:cs typeface="Times New Roman"/>
              </a:rPr>
              <a:t>выбор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формы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проведения</a:t>
            </a:r>
            <a:r>
              <a:rPr sz="2000" dirty="0">
                <a:latin typeface="Times New Roman"/>
                <a:cs typeface="Times New Roman"/>
              </a:rPr>
              <a:t> экзаменов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ОГЭ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и/или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ГВЭ,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сокращение</a:t>
            </a:r>
            <a:endParaRPr sz="20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количества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экзаменов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до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двух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обязательных.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2450" y="0"/>
            <a:ext cx="8474075" cy="9880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54405" marR="5080" indent="-942340">
              <a:lnSpc>
                <a:spcPts val="3729"/>
              </a:lnSpc>
              <a:spcBef>
                <a:spcPts val="315"/>
              </a:spcBef>
            </a:pPr>
            <a:r>
              <a:rPr sz="3200" u="none" spc="-5" dirty="0">
                <a:solidFill>
                  <a:srgbClr val="006EC0"/>
                </a:solidFill>
              </a:rPr>
              <a:t>Особенности</a:t>
            </a:r>
            <a:r>
              <a:rPr sz="3200" u="none" spc="-10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организации</a:t>
            </a:r>
            <a:r>
              <a:rPr sz="3200" u="none" spc="-35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ГИА</a:t>
            </a:r>
            <a:r>
              <a:rPr sz="3200" u="none" spc="-60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для</a:t>
            </a:r>
            <a:r>
              <a:rPr sz="3200" u="none" spc="-40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учащихся </a:t>
            </a:r>
            <a:r>
              <a:rPr sz="3200" u="none" spc="-785" dirty="0">
                <a:solidFill>
                  <a:srgbClr val="006EC0"/>
                </a:solidFill>
              </a:rPr>
              <a:t> </a:t>
            </a:r>
            <a:r>
              <a:rPr sz="3200" u="none" dirty="0">
                <a:solidFill>
                  <a:srgbClr val="006EC0"/>
                </a:solidFill>
              </a:rPr>
              <a:t>с</a:t>
            </a:r>
            <a:r>
              <a:rPr sz="3200" u="none" spc="-10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ОВЗ,</a:t>
            </a:r>
            <a:r>
              <a:rPr sz="3200" u="none" spc="-20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инвалидов,</a:t>
            </a:r>
            <a:r>
              <a:rPr sz="3200" u="none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детей-инвалидов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08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Для</a:t>
            </a:r>
            <a:r>
              <a:rPr spc="60" dirty="0"/>
              <a:t> </a:t>
            </a:r>
            <a:r>
              <a:rPr spc="-5" dirty="0"/>
              <a:t>участников</a:t>
            </a:r>
            <a:r>
              <a:rPr spc="80" dirty="0"/>
              <a:t> </a:t>
            </a:r>
            <a:r>
              <a:rPr dirty="0"/>
              <a:t>с</a:t>
            </a:r>
            <a:r>
              <a:rPr spc="55" dirty="0"/>
              <a:t> </a:t>
            </a:r>
            <a:r>
              <a:rPr spc="-5" dirty="0"/>
              <a:t>ОВЗ,</a:t>
            </a:r>
            <a:r>
              <a:rPr spc="80" dirty="0"/>
              <a:t> </a:t>
            </a:r>
            <a:r>
              <a:rPr spc="-5" dirty="0"/>
              <a:t>детей-инвалидов</a:t>
            </a:r>
            <a:r>
              <a:rPr spc="70" dirty="0"/>
              <a:t> </a:t>
            </a:r>
            <a:r>
              <a:rPr dirty="0"/>
              <a:t>и</a:t>
            </a:r>
            <a:r>
              <a:rPr spc="60" dirty="0"/>
              <a:t> </a:t>
            </a:r>
            <a:r>
              <a:rPr spc="-5" dirty="0"/>
              <a:t>инвалидов</a:t>
            </a:r>
            <a:r>
              <a:rPr spc="70" dirty="0"/>
              <a:t> </a:t>
            </a:r>
            <a:r>
              <a:rPr spc="-5" dirty="0"/>
              <a:t>организация</a:t>
            </a:r>
            <a:r>
              <a:rPr spc="85" dirty="0"/>
              <a:t> </a:t>
            </a:r>
            <a:r>
              <a:rPr dirty="0"/>
              <a:t>и</a:t>
            </a:r>
            <a:r>
              <a:rPr spc="120" dirty="0"/>
              <a:t> </a:t>
            </a:r>
            <a:r>
              <a:rPr spc="-10" dirty="0"/>
              <a:t>проведение</a:t>
            </a:r>
            <a:r>
              <a:rPr spc="70" dirty="0"/>
              <a:t> </a:t>
            </a:r>
            <a:r>
              <a:rPr spc="-5" dirty="0"/>
              <a:t>экзаменов</a:t>
            </a:r>
            <a:r>
              <a:rPr spc="55" dirty="0"/>
              <a:t> </a:t>
            </a:r>
            <a:r>
              <a:rPr spc="-5" dirty="0"/>
              <a:t>осуществляется </a:t>
            </a:r>
            <a:r>
              <a:rPr spc="-434" dirty="0"/>
              <a:t> </a:t>
            </a:r>
            <a:r>
              <a:rPr dirty="0"/>
              <a:t>с</a:t>
            </a:r>
            <a:r>
              <a:rPr spc="-40" dirty="0"/>
              <a:t> </a:t>
            </a:r>
            <a:r>
              <a:rPr spc="-5" dirty="0"/>
              <a:t>учетом</a:t>
            </a:r>
            <a:r>
              <a:rPr spc="-35" dirty="0"/>
              <a:t> </a:t>
            </a:r>
            <a:r>
              <a:rPr spc="-5" dirty="0"/>
              <a:t>состояния</a:t>
            </a:r>
            <a:r>
              <a:rPr spc="-55" dirty="0"/>
              <a:t> </a:t>
            </a:r>
            <a:r>
              <a:rPr spc="-5" dirty="0"/>
              <a:t>их</a:t>
            </a:r>
            <a:r>
              <a:rPr spc="-30" dirty="0"/>
              <a:t> </a:t>
            </a:r>
            <a:r>
              <a:rPr spc="-5" dirty="0"/>
              <a:t>здоровья,</a:t>
            </a:r>
            <a:r>
              <a:rPr spc="-45" dirty="0"/>
              <a:t> </a:t>
            </a:r>
            <a:r>
              <a:rPr spc="-5" dirty="0"/>
              <a:t>особенностей</a:t>
            </a:r>
            <a:r>
              <a:rPr spc="-70" dirty="0"/>
              <a:t> </a:t>
            </a:r>
            <a:r>
              <a:rPr spc="-5" dirty="0"/>
              <a:t>психофизического</a:t>
            </a:r>
            <a:r>
              <a:rPr spc="15" dirty="0"/>
              <a:t> </a:t>
            </a:r>
            <a:r>
              <a:rPr spc="-5" dirty="0"/>
              <a:t>развития.</a:t>
            </a:r>
          </a:p>
          <a:p>
            <a:pPr marL="12700" marR="5080" algn="just">
              <a:lnSpc>
                <a:spcPts val="2150"/>
              </a:lnSpc>
              <a:spcBef>
                <a:spcPts val="1785"/>
              </a:spcBef>
              <a:buSzPct val="88888"/>
              <a:buFont typeface="Microsoft Sans Serif"/>
              <a:buChar char="•"/>
              <a:tabLst>
                <a:tab pos="93980" algn="l"/>
              </a:tabLst>
            </a:pPr>
            <a:r>
              <a:rPr spc="-5" dirty="0"/>
              <a:t>Для организации </a:t>
            </a:r>
            <a:r>
              <a:rPr dirty="0"/>
              <a:t>условий </a:t>
            </a:r>
            <a:r>
              <a:rPr spc="-5" dirty="0"/>
              <a:t>и/или специальных условий при </a:t>
            </a:r>
            <a:r>
              <a:rPr dirty="0"/>
              <a:t>проведении </a:t>
            </a:r>
            <a:r>
              <a:rPr spc="-5" dirty="0"/>
              <a:t>экзаменов участнику или родителю </a:t>
            </a:r>
            <a:r>
              <a:rPr dirty="0"/>
              <a:t> </a:t>
            </a:r>
            <a:r>
              <a:rPr spc="-5" dirty="0"/>
              <a:t>(законному</a:t>
            </a:r>
            <a:r>
              <a:rPr dirty="0"/>
              <a:t> </a:t>
            </a:r>
            <a:r>
              <a:rPr spc="-5" dirty="0"/>
              <a:t>представителю) необходимо </a:t>
            </a:r>
            <a:r>
              <a:rPr dirty="0"/>
              <a:t>при </a:t>
            </a:r>
            <a:r>
              <a:rPr spc="-5" dirty="0"/>
              <a:t>подаче </a:t>
            </a:r>
            <a:r>
              <a:rPr dirty="0"/>
              <a:t>заявления </a:t>
            </a:r>
            <a:r>
              <a:rPr spc="-5" dirty="0"/>
              <a:t>на Портале</a:t>
            </a:r>
            <a:r>
              <a:rPr dirty="0"/>
              <a:t> </a:t>
            </a:r>
            <a:r>
              <a:rPr spc="-5" dirty="0"/>
              <a:t>mos.ru указать номер </a:t>
            </a:r>
            <a:r>
              <a:rPr dirty="0"/>
              <a:t>и </a:t>
            </a:r>
            <a:r>
              <a:rPr spc="-5" dirty="0"/>
              <a:t>дату </a:t>
            </a:r>
            <a:r>
              <a:rPr dirty="0"/>
              <a:t> </a:t>
            </a:r>
            <a:r>
              <a:rPr spc="-5" dirty="0"/>
              <a:t>выдачи</a:t>
            </a:r>
            <a:r>
              <a:rPr spc="25" dirty="0"/>
              <a:t> </a:t>
            </a:r>
            <a:r>
              <a:rPr spc="-5" dirty="0"/>
              <a:t>документа: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52029" y="2721990"/>
            <a:ext cx="4101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2060" algn="l"/>
                <a:tab pos="216281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комиссии	города	Санкт-Петербурга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7127" y="2721990"/>
            <a:ext cx="6748780" cy="83185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94615" marR="5080" indent="-82550">
              <a:lnSpc>
                <a:spcPts val="2070"/>
              </a:lnSpc>
              <a:spcBef>
                <a:spcPts val="240"/>
              </a:spcBef>
              <a:buSzPct val="88888"/>
              <a:buFont typeface="Microsoft Sans Serif"/>
              <a:buChar char="•"/>
              <a:tabLst>
                <a:tab pos="95250" algn="l"/>
                <a:tab pos="1529080" algn="l"/>
                <a:tab pos="315214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заключения	Центральной	психолого-медико-педагогической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(ЦПМПК)</a:t>
            </a:r>
            <a:endParaRPr sz="1800">
              <a:latin typeface="Times New Roman"/>
              <a:cs typeface="Times New Roman"/>
            </a:endParaRPr>
          </a:p>
          <a:p>
            <a:pPr marL="13970">
              <a:lnSpc>
                <a:spcPts val="2065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и/или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справки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об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установлении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инвалидности.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79" y="4364990"/>
            <a:ext cx="8802370" cy="2380615"/>
          </a:xfrm>
          <a:custGeom>
            <a:avLst/>
            <a:gdLst/>
            <a:ahLst/>
            <a:cxnLst/>
            <a:rect l="l" t="t" r="r" b="b"/>
            <a:pathLst>
              <a:path w="8802370" h="2380615">
                <a:moveTo>
                  <a:pt x="0" y="814070"/>
                </a:moveTo>
                <a:lnTo>
                  <a:pt x="8802370" y="814070"/>
                </a:lnTo>
                <a:lnTo>
                  <a:pt x="8802370" y="0"/>
                </a:lnTo>
                <a:lnTo>
                  <a:pt x="0" y="0"/>
                </a:lnTo>
                <a:lnTo>
                  <a:pt x="0" y="814070"/>
                </a:lnTo>
                <a:close/>
              </a:path>
              <a:path w="8802370" h="2380615">
                <a:moveTo>
                  <a:pt x="0" y="2380615"/>
                </a:moveTo>
                <a:lnTo>
                  <a:pt x="8802370" y="2380615"/>
                </a:lnTo>
                <a:lnTo>
                  <a:pt x="8802370" y="865505"/>
                </a:lnTo>
                <a:lnTo>
                  <a:pt x="0" y="865505"/>
                </a:lnTo>
                <a:lnTo>
                  <a:pt x="0" y="2380615"/>
                </a:lnTo>
                <a:close/>
              </a:path>
            </a:pathLst>
          </a:custGeom>
          <a:ln w="24384">
            <a:solidFill>
              <a:srgbClr val="89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42872" y="5216969"/>
            <a:ext cx="8778240" cy="1517015"/>
          </a:xfrm>
          <a:prstGeom prst="rect">
            <a:avLst/>
          </a:prstGeom>
          <a:solidFill>
            <a:srgbClr val="B8CDE3"/>
          </a:solidFill>
        </p:spPr>
        <p:txBody>
          <a:bodyPr vert="horz" wrap="square" lIns="0" tIns="54610" rIns="0" bIns="0" rtlCol="0">
            <a:spAutoFit/>
          </a:bodyPr>
          <a:lstStyle/>
          <a:p>
            <a:pPr marL="557530" marR="460375" indent="-4445" algn="ctr">
              <a:lnSpc>
                <a:spcPts val="2860"/>
              </a:lnSpc>
              <a:spcBef>
                <a:spcPts val="430"/>
              </a:spcBef>
            </a:pPr>
            <a:r>
              <a:rPr sz="2400" spc="-5" dirty="0">
                <a:latin typeface="Times New Roman"/>
                <a:cs typeface="Times New Roman"/>
              </a:rPr>
              <a:t>Медицинские заключения, справки из </a:t>
            </a:r>
            <a:r>
              <a:rPr sz="2400" dirty="0">
                <a:latin typeface="Times New Roman"/>
                <a:cs typeface="Times New Roman"/>
              </a:rPr>
              <a:t>мед. </a:t>
            </a:r>
            <a:r>
              <a:rPr sz="2400" spc="-5" dirty="0">
                <a:latin typeface="Times New Roman"/>
                <a:cs typeface="Times New Roman"/>
              </a:rPr>
              <a:t>учреждений,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индивидуальная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программа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реабилитации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ЯВЛЯЮТСЯ</a:t>
            </a:r>
            <a:endParaRPr sz="2400">
              <a:latin typeface="Times New Roman"/>
              <a:cs typeface="Times New Roman"/>
            </a:endParaRPr>
          </a:p>
          <a:p>
            <a:pPr marL="419100" marR="323850" algn="ctr">
              <a:lnSpc>
                <a:spcPts val="286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документами,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основании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которых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происходит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организация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спец.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условий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2872" y="4377182"/>
            <a:ext cx="8778240" cy="815975"/>
          </a:xfrm>
          <a:prstGeom prst="rect">
            <a:avLst/>
          </a:prstGeom>
          <a:solidFill>
            <a:srgbClr val="B8CDE3"/>
          </a:solidFill>
        </p:spPr>
        <p:txBody>
          <a:bodyPr vert="horz" wrap="square" lIns="0" tIns="4445" rIns="0" bIns="0" rtlCol="0">
            <a:spAutoFit/>
          </a:bodyPr>
          <a:lstStyle/>
          <a:p>
            <a:pPr marL="3049905" marR="766445" indent="-2201545">
              <a:lnSpc>
                <a:spcPts val="3160"/>
              </a:lnSpc>
              <a:spcBef>
                <a:spcPts val="35"/>
              </a:spcBef>
            </a:pPr>
            <a:r>
              <a:rPr sz="2400" dirty="0">
                <a:latin typeface="Times New Roman"/>
                <a:cs typeface="Times New Roman"/>
              </a:rPr>
              <a:t>Заключение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ЦПМПК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создании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специальных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условий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проведении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ГИА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13277" y="223520"/>
            <a:ext cx="59016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none" spc="-5" dirty="0">
                <a:solidFill>
                  <a:srgbClr val="006EC0"/>
                </a:solidFill>
              </a:rPr>
              <a:t>Создание</a:t>
            </a:r>
            <a:r>
              <a:rPr sz="3200" u="none" spc="-60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специальных</a:t>
            </a:r>
            <a:r>
              <a:rPr sz="3200" u="none" spc="-95" dirty="0">
                <a:solidFill>
                  <a:srgbClr val="006EC0"/>
                </a:solidFill>
              </a:rPr>
              <a:t> </a:t>
            </a:r>
            <a:r>
              <a:rPr sz="3200" u="none" dirty="0">
                <a:solidFill>
                  <a:srgbClr val="006EC0"/>
                </a:solidFill>
              </a:rPr>
              <a:t>условий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1724914" y="680364"/>
            <a:ext cx="6503670" cy="3316604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85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увеличение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продолжительности</a:t>
            </a:r>
            <a:r>
              <a:rPr sz="22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1,5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часа</a:t>
            </a:r>
            <a:endParaRPr sz="2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9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организация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перерывов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для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приема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пищи</a:t>
            </a:r>
            <a:endParaRPr sz="2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1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проведение</a:t>
            </a:r>
            <a:r>
              <a:rPr sz="22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200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дому</a:t>
            </a:r>
            <a:endParaRPr sz="2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увеличенные</a:t>
            </a:r>
            <a:r>
              <a:rPr sz="22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шрифты</a:t>
            </a:r>
            <a:endParaRPr sz="2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необходимость</a:t>
            </a:r>
            <a:r>
              <a:rPr sz="2200" spc="-1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200" spc="-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звукоусиливающей</a:t>
            </a:r>
            <a:r>
              <a:rPr sz="22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аппаратуре</a:t>
            </a:r>
            <a:endParaRPr sz="2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1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сдача</a:t>
            </a:r>
            <a:r>
              <a:rPr sz="2200" spc="-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20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200" spc="-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компьютере</a:t>
            </a:r>
            <a:endParaRPr sz="2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9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наличие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ассистента</a:t>
            </a:r>
            <a:endParaRPr sz="2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др.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105" y="299974"/>
            <a:ext cx="78905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none" spc="-5" dirty="0">
                <a:solidFill>
                  <a:srgbClr val="006EC0"/>
                </a:solidFill>
              </a:rPr>
              <a:t>Продолжительность</a:t>
            </a:r>
            <a:r>
              <a:rPr sz="3200" u="none" spc="-15" dirty="0">
                <a:solidFill>
                  <a:srgbClr val="006EC0"/>
                </a:solidFill>
              </a:rPr>
              <a:t> </a:t>
            </a:r>
            <a:r>
              <a:rPr sz="3200" u="none" spc="-5" dirty="0">
                <a:solidFill>
                  <a:srgbClr val="006EC0"/>
                </a:solidFill>
              </a:rPr>
              <a:t>проведения</a:t>
            </a:r>
            <a:r>
              <a:rPr sz="3200" u="none" spc="-100" dirty="0">
                <a:solidFill>
                  <a:srgbClr val="006EC0"/>
                </a:solidFill>
              </a:rPr>
              <a:t> </a:t>
            </a:r>
            <a:r>
              <a:rPr sz="3200" u="none" dirty="0">
                <a:solidFill>
                  <a:srgbClr val="006EC0"/>
                </a:solidFill>
              </a:rPr>
              <a:t>ОГЭ/ГВЭ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0045" y="908050"/>
            <a:ext cx="8950706" cy="5484495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1409</Words>
  <Application>Microsoft Office PowerPoint</Application>
  <PresentationFormat>Произвольный</PresentationFormat>
  <Paragraphs>196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Презентация PowerPoint</vt:lpstr>
      <vt:lpstr>Нормативные правовые документы</vt:lpstr>
      <vt:lpstr>Порядок проведения ГИА в 2024 году</vt:lpstr>
      <vt:lpstr>Порядок проведения ГИА в 2024 году</vt:lpstr>
      <vt:lpstr>Итоговое собеседование в 2024 году</vt:lpstr>
      <vt:lpstr>Получение аттестата об основном  общем образовании</vt:lpstr>
      <vt:lpstr>Особенности организации ГИА для учащихся  с ОВЗ, инвалидов, детей-инвалидов</vt:lpstr>
      <vt:lpstr>Создание специальных условий</vt:lpstr>
      <vt:lpstr>Продолжительность проведения ОГЭ/ГВЭ</vt:lpstr>
      <vt:lpstr>Дополнительные материалы</vt:lpstr>
      <vt:lpstr>Сроки проведения ГИА</vt:lpstr>
      <vt:lpstr>Порядок проведения ГИА</vt:lpstr>
      <vt:lpstr>ЗАПРЕЩЕНО</vt:lpstr>
      <vt:lpstr>Повторно к сдаче ГИА</vt:lpstr>
      <vt:lpstr>Апелляция</vt:lpstr>
      <vt:lpstr>Шкала перевода первичных  баллов в пятибалльную систему</vt:lpstr>
      <vt:lpstr>Итоговые отметки</vt:lpstr>
      <vt:lpstr>Регистрация на участие в ГИА</vt:lpstr>
      <vt:lpstr>Информационные ресурсы</vt:lpstr>
      <vt:lpstr>Информационные ресурсы</vt:lpstr>
      <vt:lpstr>Консультации по вопросам ГИА  заместитель директора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</dc:creator>
  <cp:lastModifiedBy>ЛА</cp:lastModifiedBy>
  <cp:revision>5</cp:revision>
  <dcterms:created xsi:type="dcterms:W3CDTF">2022-11-17T12:49:17Z</dcterms:created>
  <dcterms:modified xsi:type="dcterms:W3CDTF">2023-10-16T13:29:23Z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2022-11-17T00:00:00Z</vt:filetime>
  </property>
</Properties>
</file>